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6" r:id="rId2"/>
    <p:sldId id="296" r:id="rId3"/>
    <p:sldId id="297" r:id="rId4"/>
    <p:sldId id="287" r:id="rId5"/>
    <p:sldId id="277" r:id="rId6"/>
    <p:sldId id="279" r:id="rId7"/>
    <p:sldId id="295" r:id="rId8"/>
    <p:sldId id="280" r:id="rId9"/>
    <p:sldId id="281" r:id="rId10"/>
    <p:sldId id="282" r:id="rId11"/>
    <p:sldId id="284" r:id="rId12"/>
    <p:sldId id="285" r:id="rId13"/>
    <p:sldId id="286" r:id="rId14"/>
    <p:sldId id="291" r:id="rId15"/>
    <p:sldId id="292" r:id="rId16"/>
    <p:sldId id="293" r:id="rId17"/>
    <p:sldId id="272" r:id="rId18"/>
    <p:sldId id="261" r:id="rId19"/>
    <p:sldId id="266" r:id="rId20"/>
    <p:sldId id="290" r:id="rId21"/>
  </p:sldIdLst>
  <p:sldSz cx="9144000" cy="6858000" type="screen4x3"/>
  <p:notesSz cx="9944100" cy="6805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06C"/>
    <a:srgbClr val="56004E"/>
    <a:srgbClr val="80A1B6"/>
    <a:srgbClr val="002B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37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7895432" cy="34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Verdan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999016" y="0"/>
            <a:ext cx="1942783" cy="29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4151"/>
            <a:ext cx="4309110" cy="34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689" y="6464151"/>
            <a:ext cx="4309110" cy="34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A50977-6C92-4892-92C0-1D31BB92A13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08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7372906" cy="34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Verdan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7582376" y="0"/>
            <a:ext cx="2359423" cy="34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400425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410" y="3232666"/>
            <a:ext cx="7955280" cy="3062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4151"/>
            <a:ext cx="4309110" cy="34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689" y="6464151"/>
            <a:ext cx="4309110" cy="34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A5F4E2-5408-46C2-90DC-2284A2F377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2961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5F4E2-5408-46C2-90DC-2284A2F377C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252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409825"/>
            <a:ext cx="7848600" cy="13065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860800"/>
            <a:ext cx="5543550" cy="576263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80071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36E37-EB8F-4313-968F-C6098139EC2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417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953125" y="1422400"/>
            <a:ext cx="1787525" cy="48863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88963" y="1422400"/>
            <a:ext cx="5211762" cy="48863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9936-3F8D-4D73-85A2-BDE979B463B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65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80F9-43BE-4529-A8F8-60C9E83E1D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143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65D31-52CF-4F1B-839E-0CCD1A3221B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302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88963" y="2708275"/>
            <a:ext cx="349885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240213" y="2708275"/>
            <a:ext cx="3500437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B060-57A6-48E8-895E-41B09DB029B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326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BF921-C03D-4C2E-B873-B5D5E9E610C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752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E5F0-7245-4944-BB59-305E261F503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728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95FFA-CAB8-45F5-96FE-BEBD34AD685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406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5D69C-118D-4B70-9625-EBDF8EEB702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135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AAA5E-598D-4724-AD13-40303251349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249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1422400"/>
            <a:ext cx="715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8963" y="2708275"/>
            <a:ext cx="7151687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16238" y="6453188"/>
            <a:ext cx="1738312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CA006C"/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188" y="6453188"/>
            <a:ext cx="9366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CA006C"/>
                </a:solidFill>
                <a:latin typeface="+mn-lt"/>
              </a:defRPr>
            </a:lvl1pPr>
          </a:lstStyle>
          <a:p>
            <a:pPr>
              <a:defRPr/>
            </a:pPr>
            <a:fld id="{80FF0240-E3B7-44B4-B379-038B1DF0EE3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2" name="Picture 14" descr="UITros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6454775"/>
            <a:ext cx="2371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5" descr="PPT_UIT_rosa_sid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6004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6004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6004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6004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6004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6004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6004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6004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6004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A006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A006C"/>
        </a:buClr>
        <a:buSzPct val="9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A006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A006C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A006C"/>
        </a:buClr>
        <a:buSzPct val="80000"/>
        <a:buFont typeface="Arial" charset="0"/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A006C"/>
        </a:buClr>
        <a:buSzPct val="80000"/>
        <a:buFont typeface="Arial" charset="0"/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A006C"/>
        </a:buClr>
        <a:buSzPct val="80000"/>
        <a:buFont typeface="Arial" charset="0"/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A006C"/>
        </a:buClr>
        <a:buSzPct val="80000"/>
        <a:buFont typeface="Arial" charset="0"/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A006C"/>
        </a:buClr>
        <a:buSzPct val="80000"/>
        <a:buFont typeface="Arial" charset="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Kommunestruktur og bosettings-mønster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Nils Aarsæther</a:t>
            </a:r>
          </a:p>
          <a:p>
            <a:r>
              <a:rPr lang="nb-NO" dirty="0" smtClean="0"/>
              <a:t>Professor i Samfunnsplanlegging</a:t>
            </a:r>
          </a:p>
          <a:p>
            <a:r>
              <a:rPr lang="nb-NO" dirty="0" smtClean="0"/>
              <a:t>Universitetet i Tromsø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32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Politisk aktivitet og oversyn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Politisk deltaking og </a:t>
            </a:r>
            <a:r>
              <a:rPr lang="nb-NO" b="1" dirty="0" err="1" smtClean="0"/>
              <a:t>innverknad</a:t>
            </a:r>
            <a:endParaRPr lang="nb-NO" b="1" dirty="0" smtClean="0"/>
          </a:p>
          <a:p>
            <a:r>
              <a:rPr lang="nb-NO" dirty="0" smtClean="0"/>
              <a:t>Færre bak kvar kommunestyrerepresentant</a:t>
            </a:r>
          </a:p>
          <a:p>
            <a:r>
              <a:rPr lang="nb-NO" dirty="0" smtClean="0"/>
              <a:t>Stor del av befolkninga kan hamne i kommunestyret/-</a:t>
            </a:r>
            <a:r>
              <a:rPr lang="nb-NO" dirty="0" err="1" smtClean="0"/>
              <a:t>utval</a:t>
            </a:r>
            <a:r>
              <a:rPr lang="nb-NO" dirty="0" smtClean="0"/>
              <a:t>, før eller </a:t>
            </a:r>
            <a:r>
              <a:rPr lang="nb-NO" dirty="0" err="1" smtClean="0"/>
              <a:t>seinare</a:t>
            </a:r>
            <a:endParaRPr lang="nb-NO" dirty="0" smtClean="0"/>
          </a:p>
          <a:p>
            <a:r>
              <a:rPr lang="nb-NO" dirty="0" smtClean="0"/>
              <a:t>Gir ei politisk opplyst befolkning </a:t>
            </a:r>
          </a:p>
          <a:p>
            <a:r>
              <a:rPr lang="nb-NO" dirty="0" smtClean="0"/>
              <a:t>(opplysning </a:t>
            </a:r>
            <a:r>
              <a:rPr lang="nb-NO" dirty="0" err="1" smtClean="0"/>
              <a:t>handlar</a:t>
            </a:r>
            <a:r>
              <a:rPr lang="nb-NO" dirty="0" smtClean="0"/>
              <a:t> </a:t>
            </a:r>
            <a:r>
              <a:rPr lang="nb-NO" dirty="0" err="1" smtClean="0"/>
              <a:t>mykje</a:t>
            </a:r>
            <a:r>
              <a:rPr lang="nb-NO" dirty="0" smtClean="0"/>
              <a:t> om det som skjer når </a:t>
            </a:r>
            <a:r>
              <a:rPr lang="nb-NO" dirty="0" err="1" smtClean="0"/>
              <a:t>ein</a:t>
            </a:r>
            <a:r>
              <a:rPr lang="nb-NO" dirty="0" smtClean="0"/>
              <a:t> møter seg sjøl i døra)</a:t>
            </a:r>
          </a:p>
          <a:p>
            <a:r>
              <a:rPr lang="nb-NO" dirty="0" smtClean="0"/>
              <a:t>Politisk mobiliserbar befolkning – viktig for bosetting (nedleggingstrugsmål)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06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Småskala - næringslivet har nytte av </a:t>
            </a:r>
            <a:r>
              <a:rPr lang="nb-NO" dirty="0" err="1" smtClean="0"/>
              <a:t>nærheit</a:t>
            </a:r>
            <a:r>
              <a:rPr lang="nb-NO" dirty="0" smtClean="0"/>
              <a:t> til kommunen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Effektivt for lokal næringsutvikling</a:t>
            </a:r>
          </a:p>
          <a:p>
            <a:r>
              <a:rPr lang="nb-NO" dirty="0" err="1" smtClean="0"/>
              <a:t>Ordførarinnsats</a:t>
            </a:r>
            <a:r>
              <a:rPr lang="nb-NO" dirty="0" smtClean="0"/>
              <a:t> for lokalt næringsliv: </a:t>
            </a:r>
            <a:r>
              <a:rPr lang="nb-NO" dirty="0" err="1" smtClean="0"/>
              <a:t>Døropnar</a:t>
            </a:r>
            <a:endParaRPr lang="nb-NO" dirty="0" smtClean="0"/>
          </a:p>
          <a:p>
            <a:r>
              <a:rPr lang="nb-NO" dirty="0" smtClean="0"/>
              <a:t>Kommunale næringsfond gir såkorn</a:t>
            </a:r>
          </a:p>
          <a:p>
            <a:r>
              <a:rPr lang="nb-NO" dirty="0" smtClean="0"/>
              <a:t>Smådriftsfordel: Følge opp småbedrifter enkeltvis</a:t>
            </a:r>
          </a:p>
          <a:p>
            <a:r>
              <a:rPr lang="nb-NO" dirty="0" err="1" smtClean="0"/>
              <a:t>Friheit</a:t>
            </a:r>
            <a:r>
              <a:rPr lang="nb-NO" dirty="0" smtClean="0"/>
              <a:t> til å organisere utviklingsarbeidet ut </a:t>
            </a:r>
            <a:r>
              <a:rPr lang="nb-NO" dirty="0" err="1" smtClean="0"/>
              <a:t>frå</a:t>
            </a:r>
            <a:r>
              <a:rPr lang="nb-NO" dirty="0" smtClean="0"/>
              <a:t>  lokale behov</a:t>
            </a:r>
          </a:p>
          <a:p>
            <a:r>
              <a:rPr lang="nb-NO" dirty="0" smtClean="0"/>
              <a:t>Dei fleste </a:t>
            </a:r>
            <a:r>
              <a:rPr lang="nb-NO" dirty="0" err="1" smtClean="0"/>
              <a:t>kommunar</a:t>
            </a:r>
            <a:r>
              <a:rPr lang="nb-NO" dirty="0" smtClean="0"/>
              <a:t> har ca. 10 næringsprosjekt på gang (Ringholm, Aarsæther 2009). Tenk over det.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71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Kommunen og lokalsamfunnet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Lokalsamfunnsutvikling på kommunal dagsorden – </a:t>
            </a:r>
            <a:r>
              <a:rPr lang="nb-NO" b="1" dirty="0" err="1" smtClean="0"/>
              <a:t>ikkje</a:t>
            </a:r>
            <a:r>
              <a:rPr lang="nb-NO" b="1" dirty="0" smtClean="0"/>
              <a:t> minst i </a:t>
            </a:r>
            <a:r>
              <a:rPr lang="nb-NO" b="1" dirty="0" err="1" smtClean="0"/>
              <a:t>småkommunar</a:t>
            </a:r>
            <a:r>
              <a:rPr lang="nb-NO" b="1" dirty="0" smtClean="0"/>
              <a:t>: stedsutvikling, omdømmeprosjekt, kulturskole, festivalstøtte</a:t>
            </a:r>
          </a:p>
          <a:p>
            <a:r>
              <a:rPr lang="nb-NO" b="1" dirty="0" smtClean="0"/>
              <a:t>Samarbeid</a:t>
            </a:r>
            <a:r>
              <a:rPr lang="nb-NO" dirty="0" smtClean="0"/>
              <a:t> kommune – sivilsamfunn – </a:t>
            </a:r>
            <a:r>
              <a:rPr lang="nb-NO" dirty="0" err="1" smtClean="0"/>
              <a:t>partnarskap</a:t>
            </a:r>
            <a:r>
              <a:rPr lang="nb-NO" dirty="0" smtClean="0"/>
              <a:t> (kulturområdet, folkehelse osv.)</a:t>
            </a:r>
          </a:p>
          <a:p>
            <a:r>
              <a:rPr lang="nb-NO" b="1" dirty="0" smtClean="0"/>
              <a:t>Mobilisering</a:t>
            </a:r>
            <a:r>
              <a:rPr lang="nb-NO" dirty="0" smtClean="0"/>
              <a:t> av frivillighet – ofte på grunnlag av patriotisme og (etablert, gjenfunne eller nyskapt) lokal identitet.</a:t>
            </a:r>
          </a:p>
          <a:p>
            <a:r>
              <a:rPr lang="nb-NO" dirty="0" smtClean="0"/>
              <a:t>«Sosial kapital» stabiliserer bosetting.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79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Kompetansetilførsel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Kompetansetilførsel til lokalsamfunnet </a:t>
            </a:r>
          </a:p>
          <a:p>
            <a:r>
              <a:rPr lang="nb-NO" dirty="0" err="1" smtClean="0"/>
              <a:t>Kompetansestillingar</a:t>
            </a:r>
            <a:r>
              <a:rPr lang="nb-NO" dirty="0" smtClean="0"/>
              <a:t> i sentraladministrasjonen</a:t>
            </a:r>
          </a:p>
          <a:p>
            <a:r>
              <a:rPr lang="nb-NO" dirty="0" err="1" smtClean="0"/>
              <a:t>Leiande</a:t>
            </a:r>
            <a:r>
              <a:rPr lang="nb-NO" dirty="0" smtClean="0"/>
              <a:t> </a:t>
            </a:r>
            <a:r>
              <a:rPr lang="nb-NO" dirty="0" err="1" smtClean="0"/>
              <a:t>fagstillingar</a:t>
            </a:r>
            <a:r>
              <a:rPr lang="nb-NO" dirty="0" smtClean="0"/>
              <a:t> på </a:t>
            </a:r>
            <a:r>
              <a:rPr lang="nb-NO" dirty="0" err="1" smtClean="0"/>
              <a:t>tenesteområda</a:t>
            </a:r>
            <a:endParaRPr lang="nb-NO" dirty="0" smtClean="0"/>
          </a:p>
          <a:p>
            <a:r>
              <a:rPr lang="nb-NO" dirty="0" err="1" smtClean="0"/>
              <a:t>Vesentleg</a:t>
            </a:r>
            <a:r>
              <a:rPr lang="nb-NO" dirty="0" smtClean="0"/>
              <a:t> for å kunne tilby velutdanna ungdom jobb i distrikts-Norge</a:t>
            </a:r>
          </a:p>
          <a:p>
            <a:r>
              <a:rPr lang="nb-NO" dirty="0" err="1" smtClean="0"/>
              <a:t>Treningsopphald</a:t>
            </a:r>
            <a:r>
              <a:rPr lang="nb-NO" dirty="0" smtClean="0"/>
              <a:t> i mange karriereløp – kanskje betre alternativ enn akademisk </a:t>
            </a:r>
            <a:r>
              <a:rPr lang="nb-NO" dirty="0" err="1" smtClean="0"/>
              <a:t>arbeidsløyse</a:t>
            </a:r>
            <a:r>
              <a:rPr lang="nb-NO" dirty="0" smtClean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46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Lokale jobbar i kommunal </a:t>
            </a:r>
            <a:r>
              <a:rPr lang="nb-NO" dirty="0" err="1" smtClean="0"/>
              <a:t>tenesteproduksjon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Styrking av sårbar lokal </a:t>
            </a:r>
            <a:r>
              <a:rPr lang="nb-NO" b="1" dirty="0" err="1" smtClean="0"/>
              <a:t>arbeidsmarknad</a:t>
            </a:r>
            <a:endParaRPr lang="nb-NO" b="1" dirty="0" smtClean="0"/>
          </a:p>
          <a:p>
            <a:r>
              <a:rPr lang="nb-NO" dirty="0" smtClean="0"/>
              <a:t>Relativt stor andel jobbar i kommunal sektor</a:t>
            </a:r>
          </a:p>
          <a:p>
            <a:r>
              <a:rPr lang="nb-NO" dirty="0" smtClean="0"/>
              <a:t>Kommunal jobb plattform for småskala næringsliv (yrkeskombinasjon </a:t>
            </a:r>
            <a:r>
              <a:rPr lang="nb-NO" dirty="0" err="1" smtClean="0"/>
              <a:t>offentleg</a:t>
            </a:r>
            <a:r>
              <a:rPr lang="nb-NO" dirty="0" smtClean="0"/>
              <a:t> sektor/reiseliv) </a:t>
            </a:r>
          </a:p>
          <a:p>
            <a:r>
              <a:rPr lang="nb-NO" dirty="0" smtClean="0"/>
              <a:t>Stor betydning for likestilling – i tradisjonelt  mannsdominerte </a:t>
            </a:r>
            <a:r>
              <a:rPr lang="nb-NO" dirty="0" err="1" smtClean="0"/>
              <a:t>arbeidsmarknader</a:t>
            </a:r>
            <a:endParaRPr lang="nb-NO" dirty="0" smtClean="0"/>
          </a:p>
          <a:p>
            <a:r>
              <a:rPr lang="nb-NO" dirty="0" smtClean="0"/>
              <a:t>Stor betydning for bosetting av </a:t>
            </a:r>
            <a:r>
              <a:rPr lang="nb-NO" dirty="0" err="1" smtClean="0"/>
              <a:t>innvandrarar</a:t>
            </a:r>
            <a:r>
              <a:rPr lang="nb-NO" dirty="0" smtClean="0"/>
              <a:t> over heile landet – gode vilkår for integrering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97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Den unike kompetansen som kommunal </a:t>
            </a:r>
            <a:r>
              <a:rPr lang="nb-NO" dirty="0" err="1" smtClean="0"/>
              <a:t>virksomheit</a:t>
            </a:r>
            <a:r>
              <a:rPr lang="nb-NO" dirty="0" smtClean="0"/>
              <a:t> skaper</a:t>
            </a:r>
            <a:endParaRPr lang="nb-NO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Sjå </a:t>
            </a:r>
            <a:r>
              <a:rPr lang="nb-NO" dirty="0"/>
              <a:t>«heile mennesket</a:t>
            </a:r>
            <a:r>
              <a:rPr lang="nb-NO" dirty="0" smtClean="0"/>
              <a:t>», tett på </a:t>
            </a:r>
            <a:r>
              <a:rPr lang="nb-NO" dirty="0" err="1" smtClean="0"/>
              <a:t>brukaren</a:t>
            </a:r>
            <a:r>
              <a:rPr lang="nb-NO" dirty="0" smtClean="0"/>
              <a:t> </a:t>
            </a:r>
          </a:p>
          <a:p>
            <a:r>
              <a:rPr lang="nb-NO" dirty="0" smtClean="0"/>
              <a:t>Evne å </a:t>
            </a:r>
            <a:r>
              <a:rPr lang="nb-NO" dirty="0"/>
              <a:t>samarbeide på tvers av </a:t>
            </a:r>
            <a:r>
              <a:rPr lang="nb-NO" dirty="0" smtClean="0"/>
              <a:t>sektor/faggrenser/kommunegrenser</a:t>
            </a:r>
          </a:p>
          <a:p>
            <a:r>
              <a:rPr lang="nb-NO" dirty="0" smtClean="0"/>
              <a:t>Oppøving av </a:t>
            </a:r>
            <a:r>
              <a:rPr lang="nb-NO" dirty="0" err="1" smtClean="0"/>
              <a:t>tverrfaglegheit</a:t>
            </a:r>
            <a:r>
              <a:rPr lang="nb-NO" dirty="0" smtClean="0"/>
              <a:t> gjennom praksis </a:t>
            </a:r>
          </a:p>
          <a:p>
            <a:r>
              <a:rPr lang="nb-NO" dirty="0" smtClean="0"/>
              <a:t>Evne til å gå på tvers </a:t>
            </a:r>
            <a:r>
              <a:rPr lang="nb-NO" dirty="0" err="1" smtClean="0"/>
              <a:t>offentleg</a:t>
            </a:r>
            <a:r>
              <a:rPr lang="nb-NO" dirty="0" smtClean="0"/>
              <a:t> – privat – frivillig – </a:t>
            </a:r>
            <a:endParaRPr lang="nb-NO" dirty="0"/>
          </a:p>
          <a:p>
            <a:r>
              <a:rPr lang="nb-NO" b="1" dirty="0" smtClean="0"/>
              <a:t>Behov for å få formidla bidraga </a:t>
            </a:r>
            <a:r>
              <a:rPr lang="nb-NO" b="1" dirty="0" err="1" smtClean="0"/>
              <a:t>frå</a:t>
            </a:r>
            <a:r>
              <a:rPr lang="nb-NO" b="1" dirty="0" smtClean="0"/>
              <a:t> denne type småskala, erfarings- og stedsbasert kompetanse, </a:t>
            </a:r>
          </a:p>
          <a:p>
            <a:r>
              <a:rPr lang="nb-NO" dirty="0" smtClean="0"/>
              <a:t>Som </a:t>
            </a:r>
            <a:r>
              <a:rPr lang="nb-NO" b="1" dirty="0" smtClean="0"/>
              <a:t>supplerer</a:t>
            </a:r>
            <a:r>
              <a:rPr lang="nb-NO" dirty="0" smtClean="0"/>
              <a:t> spesialist-kompetanse</a:t>
            </a:r>
          </a:p>
          <a:p>
            <a:r>
              <a:rPr lang="nb-NO" dirty="0" smtClean="0"/>
              <a:t>«</a:t>
            </a:r>
            <a:r>
              <a:rPr lang="nb-NO" dirty="0" err="1" smtClean="0"/>
              <a:t>Mellomromskompetanse</a:t>
            </a:r>
            <a:r>
              <a:rPr lang="nb-NO" dirty="0" smtClean="0"/>
              <a:t>»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09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Nokre</a:t>
            </a:r>
            <a:r>
              <a:rPr lang="nb-NO" dirty="0" smtClean="0"/>
              <a:t> ulemper, men konklusjonen </a:t>
            </a:r>
            <a:r>
              <a:rPr lang="nb-NO" smtClean="0"/>
              <a:t>er klar:</a:t>
            </a:r>
            <a:endParaRPr lang="nb-NO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Minus: For små forhold gir habilitetsproblem</a:t>
            </a:r>
          </a:p>
          <a:p>
            <a:r>
              <a:rPr lang="nb-NO" dirty="0" smtClean="0"/>
              <a:t>Minus: Ofte nullsum-spel, kommune mot kommune i konkurranse om </a:t>
            </a:r>
            <a:r>
              <a:rPr lang="nb-NO" dirty="0" err="1" smtClean="0"/>
              <a:t>etableringar</a:t>
            </a:r>
            <a:endParaRPr lang="nb-NO" dirty="0" smtClean="0"/>
          </a:p>
          <a:p>
            <a:r>
              <a:rPr lang="nb-NO" dirty="0" smtClean="0"/>
              <a:t>Minus: Rekrutteringsproblem og gjennomtrekk (førstegangstjenesten!)</a:t>
            </a:r>
          </a:p>
          <a:p>
            <a:r>
              <a:rPr lang="nb-NO" b="1" dirty="0" smtClean="0"/>
              <a:t>Visse ulemper, men flest og størst </a:t>
            </a:r>
            <a:r>
              <a:rPr lang="nb-NO" b="1" dirty="0" err="1" smtClean="0"/>
              <a:t>fordelar</a:t>
            </a:r>
            <a:r>
              <a:rPr lang="nb-NO" b="1" dirty="0" smtClean="0"/>
              <a:t> ved kommunestatus. </a:t>
            </a:r>
            <a:r>
              <a:rPr lang="nb-NO" b="1" dirty="0" err="1" smtClean="0"/>
              <a:t>Vanskeleg</a:t>
            </a:r>
            <a:r>
              <a:rPr lang="nb-NO" b="1" dirty="0" smtClean="0"/>
              <a:t> å sjå effektive </a:t>
            </a:r>
            <a:r>
              <a:rPr lang="nb-NO" b="1" dirty="0" err="1" smtClean="0"/>
              <a:t>avbøtande</a:t>
            </a:r>
            <a:r>
              <a:rPr lang="nb-NO" b="1" dirty="0" smtClean="0"/>
              <a:t> tiltak ved opphør av kommunestatus.</a:t>
            </a:r>
          </a:p>
          <a:p>
            <a:r>
              <a:rPr lang="nb-NO" b="1" dirty="0" smtClean="0"/>
              <a:t>Strukturreform top-</a:t>
            </a:r>
            <a:r>
              <a:rPr lang="nb-NO" b="1" dirty="0" err="1" smtClean="0"/>
              <a:t>down</a:t>
            </a:r>
            <a:r>
              <a:rPr lang="nb-NO" b="1" dirty="0" smtClean="0"/>
              <a:t> vil svekke muligheten for å utvikle </a:t>
            </a:r>
            <a:r>
              <a:rPr lang="nb-NO" b="1" dirty="0" err="1" smtClean="0"/>
              <a:t>levande</a:t>
            </a:r>
            <a:r>
              <a:rPr lang="nb-NO" b="1" dirty="0" smtClean="0"/>
              <a:t> lokalsamfunn over heile landet.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53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Funn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innovasjonsstudiar</a:t>
            </a:r>
            <a:r>
              <a:rPr lang="nb-NO" dirty="0" smtClean="0"/>
              <a:t>: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Kommunane</a:t>
            </a:r>
            <a:r>
              <a:rPr lang="nb-NO" dirty="0" smtClean="0"/>
              <a:t> involverte i mellom 10 og 25 </a:t>
            </a:r>
            <a:r>
              <a:rPr lang="nb-NO" dirty="0" err="1" smtClean="0"/>
              <a:t>innovasjonar</a:t>
            </a:r>
            <a:r>
              <a:rPr lang="nb-NO" dirty="0" smtClean="0"/>
              <a:t> over </a:t>
            </a:r>
            <a:r>
              <a:rPr lang="nb-NO" dirty="0" err="1" smtClean="0"/>
              <a:t>ein</a:t>
            </a:r>
            <a:r>
              <a:rPr lang="nb-NO" dirty="0" smtClean="0"/>
              <a:t> tiårsperiode</a:t>
            </a:r>
          </a:p>
          <a:p>
            <a:endParaRPr lang="nb-NO" dirty="0"/>
          </a:p>
          <a:p>
            <a:r>
              <a:rPr lang="nb-NO" dirty="0" smtClean="0"/>
              <a:t>Ingen forskjell mellom større og mindre </a:t>
            </a:r>
            <a:r>
              <a:rPr lang="nb-NO" dirty="0" err="1" smtClean="0"/>
              <a:t>kommunar</a:t>
            </a:r>
            <a:r>
              <a:rPr lang="nb-NO" dirty="0" smtClean="0"/>
              <a:t> i innovasjonsarbeidet</a:t>
            </a:r>
          </a:p>
          <a:p>
            <a:endParaRPr lang="nb-NO" dirty="0"/>
          </a:p>
          <a:p>
            <a:r>
              <a:rPr lang="nb-NO" dirty="0" smtClean="0"/>
              <a:t>Kommunalt samarbeid i </a:t>
            </a:r>
            <a:r>
              <a:rPr lang="nb-NO" dirty="0" err="1" smtClean="0"/>
              <a:t>næringsinnovasjonar</a:t>
            </a:r>
            <a:r>
              <a:rPr lang="nb-NO" dirty="0" smtClean="0"/>
              <a:t> og i </a:t>
            </a:r>
            <a:r>
              <a:rPr lang="nb-NO" dirty="0" err="1" smtClean="0"/>
              <a:t>offentleg</a:t>
            </a:r>
            <a:r>
              <a:rPr lang="nb-NO" dirty="0" smtClean="0"/>
              <a:t> sektor-innovasjon mest </a:t>
            </a:r>
            <a:r>
              <a:rPr lang="nb-NO" dirty="0" err="1" smtClean="0"/>
              <a:t>vanleg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Men også kommunalt samarbeid for </a:t>
            </a:r>
            <a:r>
              <a:rPr lang="nb-NO" dirty="0" err="1" smtClean="0"/>
              <a:t>Sivilsamfunnsinnvasjonar</a:t>
            </a:r>
            <a:r>
              <a:rPr lang="nb-NO" dirty="0" smtClean="0"/>
              <a:t>: Nye </a:t>
            </a:r>
            <a:r>
              <a:rPr lang="nb-NO" dirty="0" err="1" smtClean="0"/>
              <a:t>festivalar</a:t>
            </a:r>
            <a:r>
              <a:rPr lang="nb-NO" dirty="0" smtClean="0"/>
              <a:t>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07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Bak </a:t>
            </a:r>
            <a:r>
              <a:rPr lang="nb-NO" dirty="0" err="1" smtClean="0"/>
              <a:t>innovasjonsprosessane</a:t>
            </a:r>
            <a:r>
              <a:rPr lang="nb-NO" dirty="0" smtClean="0"/>
              <a:t> finn vi typisk..</a:t>
            </a: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b-NO" dirty="0" smtClean="0"/>
              <a:t>.</a:t>
            </a:r>
          </a:p>
          <a:p>
            <a:pPr eaLnBrk="1" hangingPunct="1"/>
            <a:r>
              <a:rPr lang="nb-NO" b="1" i="1" dirty="0" smtClean="0"/>
              <a:t>Samfunnsentreprenørskap – ofte ved </a:t>
            </a:r>
            <a:r>
              <a:rPr lang="nb-NO" b="1" i="1" dirty="0" err="1" smtClean="0"/>
              <a:t>ordførar</a:t>
            </a:r>
            <a:endParaRPr lang="nb-NO" b="1" i="1" dirty="0" smtClean="0"/>
          </a:p>
          <a:p>
            <a:pPr eaLnBrk="1" hangingPunct="1"/>
            <a:r>
              <a:rPr lang="nb-NO" i="1" dirty="0" smtClean="0"/>
              <a:t>Evne til å gå </a:t>
            </a:r>
            <a:r>
              <a:rPr lang="nb-NO" b="1" i="1" dirty="0" smtClean="0"/>
              <a:t>på tvers av sektorgrenser</a:t>
            </a:r>
            <a:r>
              <a:rPr lang="nb-NO" i="1" dirty="0" smtClean="0"/>
              <a:t>, </a:t>
            </a:r>
            <a:r>
              <a:rPr lang="nb-NO" i="1" dirty="0" err="1" smtClean="0"/>
              <a:t>offenteg</a:t>
            </a:r>
            <a:r>
              <a:rPr lang="nb-NO" i="1" dirty="0" smtClean="0"/>
              <a:t>/privat/frivillig og styringsnivå, </a:t>
            </a:r>
            <a:r>
              <a:rPr lang="nb-NO" i="1" dirty="0" err="1" smtClean="0"/>
              <a:t>bransjar</a:t>
            </a:r>
            <a:endParaRPr lang="nb-NO" i="1" dirty="0" smtClean="0"/>
          </a:p>
          <a:p>
            <a:pPr eaLnBrk="1" hangingPunct="1"/>
            <a:r>
              <a:rPr lang="nb-NO" b="1" i="1" dirty="0" smtClean="0"/>
              <a:t>Særeigen spreiing </a:t>
            </a:r>
            <a:r>
              <a:rPr lang="nb-NO" i="1" dirty="0" smtClean="0"/>
              <a:t>av vellykka </a:t>
            </a:r>
            <a:r>
              <a:rPr lang="nb-NO" i="1" dirty="0" err="1" smtClean="0"/>
              <a:t>innovasjonar</a:t>
            </a:r>
            <a:r>
              <a:rPr lang="nb-NO" i="1" dirty="0" smtClean="0"/>
              <a:t> skjer både horisontalt og </a:t>
            </a:r>
            <a:r>
              <a:rPr lang="nb-NO" i="1" dirty="0" err="1" smtClean="0"/>
              <a:t>nedanfrå</a:t>
            </a:r>
            <a:r>
              <a:rPr lang="nb-NO" i="1" dirty="0" smtClean="0"/>
              <a:t> og opp</a:t>
            </a:r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Mindre </a:t>
            </a:r>
            <a:r>
              <a:rPr lang="nb-NO" dirty="0" err="1" smtClean="0"/>
              <a:t>kommunar</a:t>
            </a:r>
            <a:r>
              <a:rPr lang="nb-NO" dirty="0" smtClean="0"/>
              <a:t> arbeider på brei front i utviklingsarbeidet</a:t>
            </a:r>
          </a:p>
        </p:txBody>
      </p:sp>
      <p:sp>
        <p:nvSpPr>
          <p:cNvPr id="1331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Kompetanse på å handtere alt </a:t>
            </a:r>
            <a:r>
              <a:rPr lang="nb-NO" dirty="0" err="1" smtClean="0"/>
              <a:t>frå</a:t>
            </a:r>
            <a:r>
              <a:rPr lang="nb-NO" dirty="0" smtClean="0"/>
              <a:t> lokale </a:t>
            </a:r>
            <a:r>
              <a:rPr lang="nb-NO" dirty="0" err="1" smtClean="0"/>
              <a:t>gründarar</a:t>
            </a:r>
            <a:r>
              <a:rPr lang="nb-NO" dirty="0" smtClean="0"/>
              <a:t> og </a:t>
            </a:r>
            <a:r>
              <a:rPr lang="nb-NO" dirty="0" err="1" smtClean="0"/>
              <a:t>utanlandske</a:t>
            </a:r>
            <a:r>
              <a:rPr lang="nb-NO" dirty="0" smtClean="0"/>
              <a:t> storkonsern</a:t>
            </a:r>
          </a:p>
          <a:p>
            <a:pPr eaLnBrk="1" hangingPunct="1"/>
            <a:r>
              <a:rPr lang="nb-NO" dirty="0" smtClean="0"/>
              <a:t>Prinsipielt kunne opptre som </a:t>
            </a:r>
            <a:r>
              <a:rPr lang="nb-NO" dirty="0" err="1" smtClean="0"/>
              <a:t>partnar</a:t>
            </a:r>
            <a:r>
              <a:rPr lang="nb-NO" dirty="0" smtClean="0"/>
              <a:t> for </a:t>
            </a:r>
            <a:r>
              <a:rPr lang="nb-NO" dirty="0" err="1" smtClean="0"/>
              <a:t>næringsaktørar</a:t>
            </a:r>
            <a:r>
              <a:rPr lang="nb-NO" dirty="0" smtClean="0"/>
              <a:t> i alle </a:t>
            </a:r>
            <a:r>
              <a:rPr lang="nb-NO" dirty="0" err="1" smtClean="0"/>
              <a:t>tenkelege</a:t>
            </a:r>
            <a:r>
              <a:rPr lang="nb-NO" dirty="0" smtClean="0"/>
              <a:t> </a:t>
            </a:r>
            <a:r>
              <a:rPr lang="nb-NO" dirty="0" err="1" smtClean="0"/>
              <a:t>næringssektorar</a:t>
            </a:r>
            <a:endParaRPr lang="nb-NO" dirty="0" smtClean="0"/>
          </a:p>
          <a:p>
            <a:pPr eaLnBrk="1" hangingPunct="1"/>
            <a:r>
              <a:rPr lang="nb-NO" dirty="0" smtClean="0"/>
              <a:t>Nettverk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smartare</a:t>
            </a:r>
            <a:r>
              <a:rPr lang="nb-NO" dirty="0" smtClean="0"/>
              <a:t> metode. Utvide nettverket i aktuell retning ved behov</a:t>
            </a:r>
          </a:p>
          <a:p>
            <a:r>
              <a:rPr lang="nb-NO" dirty="0"/>
              <a:t>Ca. 3.000 små og mellomstore bedrifter som </a:t>
            </a:r>
            <a:r>
              <a:rPr lang="nb-NO" dirty="0" err="1"/>
              <a:t>desse</a:t>
            </a:r>
            <a:r>
              <a:rPr lang="nb-NO" dirty="0"/>
              <a:t> </a:t>
            </a:r>
            <a:r>
              <a:rPr lang="nb-NO" dirty="0" err="1"/>
              <a:t>kommunane</a:t>
            </a:r>
            <a:r>
              <a:rPr lang="nb-NO" dirty="0"/>
              <a:t> </a:t>
            </a:r>
            <a:r>
              <a:rPr lang="nb-NO" dirty="0" err="1"/>
              <a:t>samhandlar</a:t>
            </a:r>
            <a:r>
              <a:rPr lang="nb-NO" dirty="0"/>
              <a:t> med </a:t>
            </a:r>
          </a:p>
          <a:p>
            <a:r>
              <a:rPr lang="nb-NO" dirty="0" smtClean="0"/>
              <a:t>Hjelper </a:t>
            </a:r>
            <a:r>
              <a:rPr lang="nb-NO" dirty="0"/>
              <a:t>det? Ja. </a:t>
            </a:r>
            <a:r>
              <a:rPr lang="nb-NO" dirty="0" err="1"/>
              <a:t>Sidan</a:t>
            </a:r>
            <a:r>
              <a:rPr lang="nb-NO" dirty="0"/>
              <a:t> 2009 har befolkningsutviklinga i </a:t>
            </a:r>
            <a:r>
              <a:rPr lang="nb-NO" dirty="0" err="1"/>
              <a:t>meir</a:t>
            </a:r>
            <a:r>
              <a:rPr lang="nb-NO" dirty="0"/>
              <a:t> enn 100 norske </a:t>
            </a:r>
            <a:r>
              <a:rPr lang="nb-NO" dirty="0" err="1"/>
              <a:t>småkommunar</a:t>
            </a:r>
            <a:r>
              <a:rPr lang="nb-NO" dirty="0"/>
              <a:t> gått </a:t>
            </a:r>
            <a:r>
              <a:rPr lang="nb-NO" dirty="0" err="1"/>
              <a:t>frå</a:t>
            </a:r>
            <a:r>
              <a:rPr lang="nb-NO" dirty="0"/>
              <a:t> nedgang til stabilitet. </a:t>
            </a:r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Betydninga av å ha kommune-status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utgangspunktet er administrative grenser lite betydningsfulle. Tjenester tilbys der det er folk, næringslivet produserer ut fra sine behov.</a:t>
            </a:r>
          </a:p>
          <a:p>
            <a:r>
              <a:rPr lang="nb-NO" dirty="0" smtClean="0"/>
              <a:t>Men der kommunen er </a:t>
            </a:r>
            <a:r>
              <a:rPr lang="nb-NO" dirty="0" err="1" smtClean="0"/>
              <a:t>ein</a:t>
            </a:r>
            <a:r>
              <a:rPr lang="nb-NO" dirty="0" smtClean="0"/>
              <a:t> kraftfull samfunnsinstitusjon, blir kommunestruktur og grenser viktige.</a:t>
            </a:r>
          </a:p>
          <a:p>
            <a:r>
              <a:rPr lang="nb-NO" dirty="0" smtClean="0"/>
              <a:t>Slik er det i Norge. Kommunen er </a:t>
            </a:r>
            <a:r>
              <a:rPr lang="nb-NO" dirty="0" err="1" smtClean="0"/>
              <a:t>ein</a:t>
            </a:r>
            <a:r>
              <a:rPr lang="nb-NO" dirty="0" smtClean="0"/>
              <a:t> svært viktig, </a:t>
            </a:r>
            <a:r>
              <a:rPr lang="nb-NO" dirty="0" err="1" smtClean="0"/>
              <a:t>samanbinande</a:t>
            </a:r>
            <a:r>
              <a:rPr lang="nb-NO" dirty="0" smtClean="0"/>
              <a:t> institusjon, og spesiell i internasjonal </a:t>
            </a:r>
            <a:r>
              <a:rPr lang="nb-NO" dirty="0" err="1" smtClean="0"/>
              <a:t>samanheng</a:t>
            </a:r>
            <a:r>
              <a:rPr lang="nb-NO" dirty="0" smtClean="0"/>
              <a:t>. 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desentral og finmaska  kommunestruktur betyr at mange har nær tilgang til kommunen. 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148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Små og mellomstore </a:t>
            </a:r>
            <a:r>
              <a:rPr lang="nb-NO" dirty="0" err="1" smtClean="0"/>
              <a:t>kommunar</a:t>
            </a:r>
            <a:r>
              <a:rPr lang="nb-NO" dirty="0" smtClean="0"/>
              <a:t> utviser stor aktivitet på </a:t>
            </a:r>
            <a:r>
              <a:rPr lang="nb-NO" b="1" dirty="0" smtClean="0"/>
              <a:t>nyskaping</a:t>
            </a:r>
            <a:r>
              <a:rPr lang="nb-NO" dirty="0" smtClean="0"/>
              <a:t>,</a:t>
            </a:r>
          </a:p>
          <a:p>
            <a:r>
              <a:rPr lang="nb-NO" dirty="0" smtClean="0"/>
              <a:t>I stor grad gjennom </a:t>
            </a:r>
            <a:r>
              <a:rPr lang="nb-NO" b="1" dirty="0" smtClean="0"/>
              <a:t>samfunnsentreprenørskap </a:t>
            </a:r>
          </a:p>
          <a:p>
            <a:r>
              <a:rPr lang="nb-NO" b="1" dirty="0" err="1" smtClean="0"/>
              <a:t>Ordføraren</a:t>
            </a:r>
            <a:r>
              <a:rPr lang="nb-NO" dirty="0" smtClean="0"/>
              <a:t> - både talerør, </a:t>
            </a:r>
            <a:r>
              <a:rPr lang="nb-NO" dirty="0" err="1" smtClean="0"/>
              <a:t>forhandlar</a:t>
            </a:r>
            <a:r>
              <a:rPr lang="nb-NO" dirty="0" smtClean="0"/>
              <a:t> og </a:t>
            </a:r>
            <a:r>
              <a:rPr lang="nb-NO" dirty="0" err="1" smtClean="0"/>
              <a:t>ein</a:t>
            </a:r>
            <a:r>
              <a:rPr lang="nb-NO" dirty="0" smtClean="0"/>
              <a:t> som kan samhandle med lokale </a:t>
            </a:r>
            <a:r>
              <a:rPr lang="nb-NO" dirty="0" err="1" smtClean="0"/>
              <a:t>nærinsgutøvarar</a:t>
            </a:r>
            <a:r>
              <a:rPr lang="nb-NO" dirty="0" smtClean="0"/>
              <a:t> </a:t>
            </a:r>
          </a:p>
          <a:p>
            <a:r>
              <a:rPr lang="nb-NO" b="1" dirty="0" smtClean="0"/>
              <a:t>Nettverksenergi</a:t>
            </a:r>
            <a:r>
              <a:rPr lang="nb-NO" dirty="0" smtClean="0"/>
              <a:t>: I samarbeid mellom adm., sektorpersonale og </a:t>
            </a:r>
            <a:r>
              <a:rPr lang="nb-NO" dirty="0" err="1" smtClean="0"/>
              <a:t>folkevalde</a:t>
            </a:r>
            <a:r>
              <a:rPr lang="nb-NO" dirty="0" smtClean="0"/>
              <a:t> blir det tilført energi i arbeidet for nærings- og samfunnsutvikling</a:t>
            </a:r>
          </a:p>
          <a:p>
            <a:r>
              <a:rPr lang="nb-NO" dirty="0" err="1" smtClean="0"/>
              <a:t>Småkommunane</a:t>
            </a:r>
            <a:r>
              <a:rPr lang="nb-NO" dirty="0" smtClean="0"/>
              <a:t> </a:t>
            </a:r>
            <a:r>
              <a:rPr lang="nb-NO" dirty="0" err="1" smtClean="0"/>
              <a:t>spelar</a:t>
            </a:r>
            <a:r>
              <a:rPr lang="nb-NO" dirty="0" smtClean="0"/>
              <a:t> ei viktig rolle for å </a:t>
            </a:r>
            <a:r>
              <a:rPr lang="nb-NO" b="1" dirty="0" smtClean="0"/>
              <a:t>stabilisere busettingsmønsteret </a:t>
            </a:r>
            <a:r>
              <a:rPr lang="nb-NO" dirty="0" smtClean="0"/>
              <a:t>i Norge.</a:t>
            </a:r>
          </a:p>
          <a:p>
            <a:r>
              <a:rPr lang="nb-NO" dirty="0" smtClean="0"/>
              <a:t>(Og for å møte framtidas bærekraft-</a:t>
            </a:r>
            <a:r>
              <a:rPr lang="nb-NO" dirty="0" err="1" smtClean="0"/>
              <a:t>utfordringar</a:t>
            </a:r>
            <a:r>
              <a:rPr lang="nb-NO" dirty="0" smtClean="0"/>
              <a:t>!)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85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 regionale Norge 2014: Grunn til litt «indre jubel»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Null </a:t>
            </a:r>
            <a:r>
              <a:rPr lang="nb-NO" dirty="0" err="1" smtClean="0"/>
              <a:t>arbeidsløyse</a:t>
            </a:r>
            <a:r>
              <a:rPr lang="nb-NO" dirty="0" smtClean="0"/>
              <a:t>, vi må importere arbeidskraft til </a:t>
            </a:r>
            <a:r>
              <a:rPr lang="nb-NO" dirty="0" err="1" smtClean="0"/>
              <a:t>primærnæringar</a:t>
            </a:r>
            <a:r>
              <a:rPr lang="nb-NO" dirty="0" smtClean="0"/>
              <a:t>, industri, </a:t>
            </a:r>
            <a:r>
              <a:rPr lang="nb-NO" dirty="0" err="1" smtClean="0"/>
              <a:t>sjukeheimar</a:t>
            </a:r>
            <a:r>
              <a:rPr lang="nb-NO" dirty="0" smtClean="0"/>
              <a:t> og forskingsinstitutt</a:t>
            </a:r>
          </a:p>
          <a:p>
            <a:r>
              <a:rPr lang="nb-NO" dirty="0" smtClean="0"/>
              <a:t>Brukbar fordeling av goder. Ingen land </a:t>
            </a:r>
            <a:r>
              <a:rPr lang="nb-NO" dirty="0" err="1" smtClean="0"/>
              <a:t>gjer</a:t>
            </a:r>
            <a:r>
              <a:rPr lang="nb-NO" dirty="0" smtClean="0"/>
              <a:t> det betre</a:t>
            </a:r>
          </a:p>
          <a:p>
            <a:r>
              <a:rPr lang="nb-NO" dirty="0" err="1" smtClean="0"/>
              <a:t>Levande</a:t>
            </a:r>
            <a:r>
              <a:rPr lang="nb-NO" dirty="0" smtClean="0"/>
              <a:t> lokalsamfunn over </a:t>
            </a:r>
            <a:r>
              <a:rPr lang="nb-NO" dirty="0" err="1" smtClean="0"/>
              <a:t>eit</a:t>
            </a:r>
            <a:r>
              <a:rPr lang="nb-NO" dirty="0" smtClean="0"/>
              <a:t> svært </a:t>
            </a:r>
            <a:r>
              <a:rPr lang="nb-NO" dirty="0" err="1" smtClean="0"/>
              <a:t>krevande</a:t>
            </a:r>
            <a:r>
              <a:rPr lang="nb-NO" dirty="0" smtClean="0"/>
              <a:t> landskap og </a:t>
            </a:r>
            <a:r>
              <a:rPr lang="nb-NO" dirty="0" err="1" smtClean="0"/>
              <a:t>avstandar</a:t>
            </a:r>
            <a:r>
              <a:rPr lang="nb-NO" dirty="0" smtClean="0"/>
              <a:t>. Befolkningsnedgangen har stoppa opp i mange </a:t>
            </a:r>
            <a:r>
              <a:rPr lang="nb-NO" dirty="0" err="1" smtClean="0"/>
              <a:t>kommunar</a:t>
            </a:r>
            <a:endParaRPr lang="nb-NO" dirty="0" smtClean="0"/>
          </a:p>
          <a:p>
            <a:r>
              <a:rPr lang="nb-NO" dirty="0" smtClean="0"/>
              <a:t>Kommunene seier </a:t>
            </a:r>
            <a:r>
              <a:rPr lang="nb-NO" dirty="0" err="1" smtClean="0"/>
              <a:t>frå</a:t>
            </a:r>
            <a:r>
              <a:rPr lang="nb-NO" dirty="0" smtClean="0"/>
              <a:t> ved svikt  - Gamvik: </a:t>
            </a:r>
            <a:r>
              <a:rPr lang="nb-NO" dirty="0" err="1" smtClean="0"/>
              <a:t>Fiskeleveransar</a:t>
            </a:r>
            <a:r>
              <a:rPr lang="nb-NO" dirty="0" smtClean="0"/>
              <a:t>. Ibestad: </a:t>
            </a:r>
            <a:r>
              <a:rPr lang="nb-NO" dirty="0" err="1" smtClean="0"/>
              <a:t>Presteleveransar</a:t>
            </a:r>
            <a:r>
              <a:rPr lang="nb-NO" dirty="0" smtClean="0"/>
              <a:t>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40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Kommunestruktur som del av regional politikk – å bygge landet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Stortinget vil «Bevare </a:t>
            </a:r>
            <a:r>
              <a:rPr lang="nb-NO" dirty="0" err="1" smtClean="0"/>
              <a:t>hovudtrekka</a:t>
            </a:r>
            <a:r>
              <a:rPr lang="nb-NO" dirty="0" smtClean="0"/>
              <a:t> i busettingsmønsteret» </a:t>
            </a:r>
          </a:p>
          <a:p>
            <a:r>
              <a:rPr lang="nb-NO" dirty="0" smtClean="0"/>
              <a:t>Regionalpolitisk innsats skjer ved (1) å styrke </a:t>
            </a:r>
            <a:r>
              <a:rPr lang="nb-NO" b="1" dirty="0" smtClean="0"/>
              <a:t>regionsentra</a:t>
            </a:r>
          </a:p>
          <a:p>
            <a:r>
              <a:rPr lang="nb-NO" dirty="0" smtClean="0"/>
              <a:t>(2) Ved  å utvikle </a:t>
            </a:r>
            <a:r>
              <a:rPr lang="nb-NO" b="1" dirty="0" smtClean="0"/>
              <a:t>distriktssamfunn</a:t>
            </a:r>
            <a:r>
              <a:rPr lang="nb-NO" dirty="0" smtClean="0"/>
              <a:t>/</a:t>
            </a:r>
            <a:r>
              <a:rPr lang="nb-NO" dirty="0" err="1" smtClean="0"/>
              <a:t>kommunar</a:t>
            </a:r>
            <a:r>
              <a:rPr lang="nb-NO" dirty="0" smtClean="0"/>
              <a:t> </a:t>
            </a:r>
          </a:p>
          <a:p>
            <a:r>
              <a:rPr lang="nb-NO" dirty="0" smtClean="0"/>
              <a:t>Gjennom samferdselspolitikk som bind </a:t>
            </a:r>
            <a:r>
              <a:rPr lang="nb-NO" dirty="0" err="1" smtClean="0"/>
              <a:t>saman</a:t>
            </a:r>
            <a:endParaRPr lang="nb-NO" dirty="0" smtClean="0"/>
          </a:p>
          <a:p>
            <a:r>
              <a:rPr lang="nb-NO" dirty="0" smtClean="0"/>
              <a:t>Størst regionalpolitisk omfordeling skjer </a:t>
            </a:r>
            <a:r>
              <a:rPr lang="nb-NO" b="1" dirty="0" smtClean="0"/>
              <a:t>indirekte</a:t>
            </a:r>
            <a:r>
              <a:rPr lang="nb-NO" dirty="0" smtClean="0"/>
              <a:t>, gjennom </a:t>
            </a:r>
            <a:r>
              <a:rPr lang="nb-NO" dirty="0" err="1" smtClean="0"/>
              <a:t>fx</a:t>
            </a:r>
            <a:r>
              <a:rPr lang="nb-NO" dirty="0" smtClean="0"/>
              <a:t> Forsvaret, Husbanken, Jordbruks-politikk, NAV, </a:t>
            </a:r>
            <a:r>
              <a:rPr lang="nb-NO" dirty="0" err="1" smtClean="0"/>
              <a:t>Høgskolar</a:t>
            </a:r>
            <a:r>
              <a:rPr lang="nb-NO" dirty="0" smtClean="0"/>
              <a:t>– og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b="1" dirty="0" smtClean="0"/>
              <a:t>finmaska kommunestruktur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9304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Stabilt busettingsmønster – og sentralisert befolkning: Paradoks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Vi har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busettingsstruktur</a:t>
            </a:r>
            <a:r>
              <a:rPr lang="nb-NO" dirty="0" smtClean="0"/>
              <a:t> forma av jordbruk, fiske og industri.</a:t>
            </a:r>
          </a:p>
          <a:p>
            <a:r>
              <a:rPr lang="nb-NO" dirty="0" err="1" smtClean="0"/>
              <a:t>Sidan</a:t>
            </a:r>
            <a:r>
              <a:rPr lang="nb-NO" dirty="0" smtClean="0"/>
              <a:t> Etter krigen: Om lag 10% av bøndene,10% av </a:t>
            </a:r>
            <a:r>
              <a:rPr lang="nb-NO" dirty="0" err="1" smtClean="0"/>
              <a:t>fiskarane</a:t>
            </a:r>
            <a:r>
              <a:rPr lang="nb-NO" dirty="0" smtClean="0"/>
              <a:t> og 40% av industrisysselsettinga att.</a:t>
            </a:r>
          </a:p>
          <a:p>
            <a:r>
              <a:rPr lang="nb-NO" dirty="0" smtClean="0"/>
              <a:t>Likevel ingen kommunesamfunn tømt for folk (</a:t>
            </a:r>
            <a:r>
              <a:rPr lang="nb-NO" dirty="0" err="1" smtClean="0"/>
              <a:t>nokre</a:t>
            </a:r>
            <a:r>
              <a:rPr lang="nb-NO" dirty="0" smtClean="0"/>
              <a:t> små øyer og bygder </a:t>
            </a:r>
            <a:r>
              <a:rPr lang="nb-NO" dirty="0" err="1" smtClean="0"/>
              <a:t>utan</a:t>
            </a:r>
            <a:r>
              <a:rPr lang="nb-NO" dirty="0" smtClean="0"/>
              <a:t> veg blei forlatt på 1950- og 1960-talet).</a:t>
            </a:r>
          </a:p>
          <a:p>
            <a:r>
              <a:rPr lang="nb-NO" dirty="0" smtClean="0"/>
              <a:t>Bosettingsmønsteret er </a:t>
            </a:r>
            <a:r>
              <a:rPr lang="nb-NO" dirty="0" err="1" smtClean="0"/>
              <a:t>overraskande</a:t>
            </a:r>
            <a:r>
              <a:rPr lang="nb-NO" dirty="0" smtClean="0"/>
              <a:t> stabilt, og </a:t>
            </a:r>
            <a:r>
              <a:rPr lang="nb-NO" dirty="0" err="1" smtClean="0"/>
              <a:t>foreinleg</a:t>
            </a:r>
            <a:r>
              <a:rPr lang="nb-NO" dirty="0" smtClean="0"/>
              <a:t> med (stor)byvekst. Omstillingsevna stor i plaga </a:t>
            </a:r>
            <a:r>
              <a:rPr lang="nb-NO" dirty="0" err="1" smtClean="0"/>
              <a:t>industrikommunar</a:t>
            </a:r>
            <a:r>
              <a:rPr lang="nb-NO" dirty="0" smtClean="0"/>
              <a:t>.(Mo i Rana, Hammerfest, Kirkenes stabilt </a:t>
            </a:r>
            <a:r>
              <a:rPr lang="nb-NO" dirty="0" err="1" smtClean="0"/>
              <a:t>folketal</a:t>
            </a:r>
            <a:r>
              <a:rPr lang="nb-NO" dirty="0" smtClean="0"/>
              <a:t>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87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Betydninga av kommunestatus - </a:t>
            </a:r>
            <a:r>
              <a:rPr lang="nb-NO" dirty="0" err="1" smtClean="0"/>
              <a:t>nokre</a:t>
            </a:r>
            <a:r>
              <a:rPr lang="nb-NO" dirty="0" smtClean="0"/>
              <a:t> fakta: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232 </a:t>
            </a:r>
            <a:r>
              <a:rPr lang="nb-NO" dirty="0" err="1" smtClean="0"/>
              <a:t>kommunar</a:t>
            </a:r>
            <a:r>
              <a:rPr lang="nb-NO" dirty="0" smtClean="0"/>
              <a:t> med under 5.000 </a:t>
            </a:r>
            <a:r>
              <a:rPr lang="nb-NO" dirty="0" err="1" smtClean="0"/>
              <a:t>innbyggarar</a:t>
            </a:r>
            <a:r>
              <a:rPr lang="nb-NO" dirty="0" smtClean="0"/>
              <a:t> – litt over 50% av </a:t>
            </a:r>
            <a:r>
              <a:rPr lang="nb-NO" dirty="0" err="1" smtClean="0"/>
              <a:t>kommunane</a:t>
            </a:r>
            <a:endParaRPr lang="nb-NO" dirty="0" smtClean="0"/>
          </a:p>
          <a:p>
            <a:r>
              <a:rPr lang="nb-NO" dirty="0" smtClean="0"/>
              <a:t>Berre 10 % av folket i Norge bur der (</a:t>
            </a:r>
            <a:r>
              <a:rPr lang="nb-NO" dirty="0" err="1" smtClean="0"/>
              <a:t>ca</a:t>
            </a:r>
            <a:r>
              <a:rPr lang="nb-NO" dirty="0" smtClean="0"/>
              <a:t>)</a:t>
            </a:r>
          </a:p>
          <a:p>
            <a:r>
              <a:rPr lang="nb-NO" dirty="0" smtClean="0"/>
              <a:t>Men </a:t>
            </a:r>
            <a:r>
              <a:rPr lang="nb-NO" dirty="0" err="1" smtClean="0"/>
              <a:t>dei</a:t>
            </a:r>
            <a:r>
              <a:rPr lang="nb-NO" dirty="0" smtClean="0"/>
              <a:t> rår over 70 % av Norges areal (</a:t>
            </a:r>
            <a:r>
              <a:rPr lang="nb-NO" dirty="0" err="1" smtClean="0"/>
              <a:t>ca</a:t>
            </a:r>
            <a:r>
              <a:rPr lang="nb-NO" dirty="0" smtClean="0"/>
              <a:t>)</a:t>
            </a:r>
          </a:p>
          <a:p>
            <a:r>
              <a:rPr lang="nb-NO" dirty="0" smtClean="0"/>
              <a:t>Dette er </a:t>
            </a:r>
            <a:r>
              <a:rPr lang="nb-NO" dirty="0" err="1" smtClean="0"/>
              <a:t>kommunar</a:t>
            </a:r>
            <a:r>
              <a:rPr lang="nb-NO" dirty="0" smtClean="0"/>
              <a:t> med fokus på </a:t>
            </a:r>
            <a:r>
              <a:rPr lang="nb-NO" dirty="0" err="1" smtClean="0"/>
              <a:t>grunnleggande</a:t>
            </a:r>
            <a:r>
              <a:rPr lang="nb-NO" dirty="0" smtClean="0"/>
              <a:t> </a:t>
            </a:r>
            <a:r>
              <a:rPr lang="nb-NO" dirty="0" err="1" smtClean="0"/>
              <a:t>tenesteområde</a:t>
            </a:r>
            <a:r>
              <a:rPr lang="nb-NO" dirty="0" smtClean="0"/>
              <a:t>: eldreomsorg, barnehage, skole, teknisk sektor. </a:t>
            </a:r>
          </a:p>
          <a:p>
            <a:r>
              <a:rPr lang="nb-NO" b="1" dirty="0" smtClean="0"/>
              <a:t>pluss stor innsats i lokal samfunnsutvikling!</a:t>
            </a:r>
          </a:p>
          <a:p>
            <a:r>
              <a:rPr lang="nb-NO" dirty="0" smtClean="0"/>
              <a:t>Samarbeider interkommunalt /regionalt for å kunne tilby spesialiserte </a:t>
            </a:r>
            <a:r>
              <a:rPr lang="nb-NO" dirty="0" err="1" smtClean="0"/>
              <a:t>tenester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2010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Ordførarkorpset</a:t>
            </a:r>
            <a:r>
              <a:rPr lang="nb-NO" dirty="0" smtClean="0"/>
              <a:t>: Det unike regimentet:</a:t>
            </a:r>
            <a:endParaRPr lang="nb-NO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232 </a:t>
            </a:r>
            <a:r>
              <a:rPr lang="nb-NO" dirty="0" err="1" smtClean="0"/>
              <a:t>ordførarar</a:t>
            </a:r>
            <a:r>
              <a:rPr lang="nb-NO" dirty="0" smtClean="0"/>
              <a:t> i </a:t>
            </a:r>
            <a:r>
              <a:rPr lang="nb-NO" dirty="0" err="1" smtClean="0"/>
              <a:t>dei</a:t>
            </a:r>
            <a:r>
              <a:rPr lang="nb-NO" dirty="0" smtClean="0"/>
              <a:t> små </a:t>
            </a:r>
            <a:r>
              <a:rPr lang="nb-NO" dirty="0" err="1" smtClean="0"/>
              <a:t>kommunane</a:t>
            </a:r>
            <a:r>
              <a:rPr lang="nb-NO" dirty="0" smtClean="0"/>
              <a:t>, nesten alle </a:t>
            </a:r>
            <a:r>
              <a:rPr lang="nb-NO" dirty="0" err="1" smtClean="0"/>
              <a:t>heiltids</a:t>
            </a:r>
            <a:endParaRPr lang="nb-NO" dirty="0" smtClean="0"/>
          </a:p>
          <a:p>
            <a:r>
              <a:rPr lang="nb-NO" dirty="0" smtClean="0"/>
              <a:t>Å fjerne </a:t>
            </a:r>
            <a:r>
              <a:rPr lang="nb-NO" dirty="0" err="1" smtClean="0"/>
              <a:t>dei</a:t>
            </a:r>
            <a:r>
              <a:rPr lang="nb-NO" dirty="0" smtClean="0"/>
              <a:t>: </a:t>
            </a:r>
            <a:r>
              <a:rPr lang="nb-NO" dirty="0" err="1" smtClean="0"/>
              <a:t>Einaste</a:t>
            </a:r>
            <a:r>
              <a:rPr lang="nb-NO" dirty="0" smtClean="0"/>
              <a:t> åpenbare innsparing ved strukturreform </a:t>
            </a:r>
            <a:endParaRPr lang="nb-NO" dirty="0"/>
          </a:p>
          <a:p>
            <a:r>
              <a:rPr lang="nb-NO" dirty="0" smtClean="0"/>
              <a:t>Blir </a:t>
            </a:r>
            <a:r>
              <a:rPr lang="nb-NO" dirty="0"/>
              <a:t>styrt av om lag 4000 øvrige </a:t>
            </a:r>
            <a:r>
              <a:rPr lang="nb-NO" dirty="0" err="1" smtClean="0"/>
              <a:t>folkevalde</a:t>
            </a:r>
            <a:r>
              <a:rPr lang="nb-NO" dirty="0" smtClean="0"/>
              <a:t> (som nesten alle kan bli overflødige (og få betre tid til…)</a:t>
            </a:r>
            <a:endParaRPr lang="nb-NO" dirty="0"/>
          </a:p>
          <a:p>
            <a:r>
              <a:rPr lang="nb-NO" dirty="0" smtClean="0"/>
              <a:t>Ei unik samling av frivillig motivasjon og uformell utdanning i på-tvers-kompetanse</a:t>
            </a:r>
          </a:p>
          <a:p>
            <a:r>
              <a:rPr lang="nb-NO" dirty="0" smtClean="0"/>
              <a:t>Men for sentral- (og regionnivået)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brysam</a:t>
            </a:r>
            <a:r>
              <a:rPr lang="nb-NO" dirty="0" smtClean="0"/>
              <a:t> «kravstruktur» som bit seg fast. Grendeskole! Prest! Fisk! Bru og tunnel!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49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Med kommunestatus er </a:t>
            </a:r>
            <a:r>
              <a:rPr lang="nb-NO" dirty="0" err="1" smtClean="0"/>
              <a:t>eit</a:t>
            </a:r>
            <a:r>
              <a:rPr lang="nb-NO" dirty="0" smtClean="0"/>
              <a:t> område </a:t>
            </a:r>
            <a:r>
              <a:rPr lang="nb-NO" dirty="0" err="1" smtClean="0"/>
              <a:t>synleg</a:t>
            </a:r>
            <a:r>
              <a:rPr lang="nb-NO" dirty="0" smtClean="0"/>
              <a:t>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Tap av kommunestatus= tap av </a:t>
            </a:r>
            <a:r>
              <a:rPr lang="nb-NO" dirty="0" err="1" smtClean="0"/>
              <a:t>synlegheit</a:t>
            </a:r>
            <a:r>
              <a:rPr lang="nb-NO" dirty="0" smtClean="0"/>
              <a:t> for </a:t>
            </a:r>
            <a:r>
              <a:rPr lang="nb-NO" dirty="0" err="1" smtClean="0"/>
              <a:t>eit</a:t>
            </a:r>
            <a:r>
              <a:rPr lang="nb-NO" dirty="0" smtClean="0"/>
              <a:t> område.</a:t>
            </a:r>
          </a:p>
          <a:p>
            <a:r>
              <a:rPr lang="nb-NO" dirty="0" smtClean="0"/>
              <a:t>Oppdaterte </a:t>
            </a:r>
            <a:r>
              <a:rPr lang="nb-NO" dirty="0" err="1" smtClean="0"/>
              <a:t>befolkningstal</a:t>
            </a:r>
            <a:r>
              <a:rPr lang="nb-NO" dirty="0" smtClean="0"/>
              <a:t> kjem </a:t>
            </a:r>
            <a:r>
              <a:rPr lang="nb-NO" dirty="0" err="1" smtClean="0"/>
              <a:t>frå</a:t>
            </a:r>
            <a:r>
              <a:rPr lang="nb-NO" dirty="0" smtClean="0"/>
              <a:t> SSB kvart kvartal -blir ofte kommentert i lokal/regionalmedia</a:t>
            </a:r>
          </a:p>
          <a:p>
            <a:r>
              <a:rPr lang="nb-NO" dirty="0" smtClean="0"/>
              <a:t>Utviklinga i </a:t>
            </a:r>
            <a:r>
              <a:rPr lang="nb-NO" dirty="0" err="1" smtClean="0"/>
              <a:t>fødslar</a:t>
            </a:r>
            <a:r>
              <a:rPr lang="nb-NO" dirty="0" smtClean="0"/>
              <a:t> og flytting inn/ut: Viktige </a:t>
            </a:r>
            <a:r>
              <a:rPr lang="nb-NO" dirty="0" err="1" smtClean="0"/>
              <a:t>indikatorar</a:t>
            </a:r>
            <a:r>
              <a:rPr lang="nb-NO" dirty="0" smtClean="0"/>
              <a:t> på både næringslivstilstand og bu-attraktivitet</a:t>
            </a:r>
          </a:p>
          <a:p>
            <a:r>
              <a:rPr lang="nb-NO" dirty="0" err="1" smtClean="0"/>
              <a:t>Tatistikken</a:t>
            </a:r>
            <a:r>
              <a:rPr lang="nb-NO" dirty="0" smtClean="0"/>
              <a:t> gir grunnlag også for tiltak, planlegging og smertefulle </a:t>
            </a:r>
            <a:r>
              <a:rPr lang="nb-NO" dirty="0" err="1" smtClean="0"/>
              <a:t>omprioriteringar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06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Tenestekvalitet</a:t>
            </a:r>
            <a:r>
              <a:rPr lang="nb-NO" dirty="0" smtClean="0"/>
              <a:t> på topp!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Gode </a:t>
            </a:r>
            <a:r>
              <a:rPr lang="nb-NO" b="1" dirty="0" err="1" smtClean="0"/>
              <a:t>grunnleggande</a:t>
            </a:r>
            <a:r>
              <a:rPr lang="nb-NO" b="1" dirty="0" smtClean="0"/>
              <a:t> </a:t>
            </a:r>
            <a:r>
              <a:rPr lang="nb-NO" b="1" dirty="0" err="1" smtClean="0"/>
              <a:t>tenester</a:t>
            </a:r>
            <a:r>
              <a:rPr lang="nb-NO" b="1" dirty="0" smtClean="0"/>
              <a:t> i mindre </a:t>
            </a:r>
            <a:r>
              <a:rPr lang="nb-NO" b="1" dirty="0" err="1" smtClean="0"/>
              <a:t>kommunar</a:t>
            </a:r>
            <a:endParaRPr lang="nb-NO" b="1" dirty="0" smtClean="0"/>
          </a:p>
          <a:p>
            <a:r>
              <a:rPr lang="nb-NO" dirty="0" smtClean="0"/>
              <a:t>Befolkninga opplever </a:t>
            </a:r>
            <a:r>
              <a:rPr lang="nb-NO" dirty="0" err="1" smtClean="0"/>
              <a:t>tenestetilbodet</a:t>
            </a:r>
            <a:r>
              <a:rPr lang="nb-NO" dirty="0" smtClean="0"/>
              <a:t> som betre, </a:t>
            </a:r>
            <a:r>
              <a:rPr lang="nb-NO" dirty="0" err="1" smtClean="0"/>
              <a:t>samanlikna</a:t>
            </a:r>
            <a:r>
              <a:rPr lang="nb-NO" dirty="0" smtClean="0"/>
              <a:t> med større </a:t>
            </a:r>
            <a:r>
              <a:rPr lang="nb-NO" dirty="0" err="1" smtClean="0"/>
              <a:t>kommunar</a:t>
            </a:r>
            <a:r>
              <a:rPr lang="nb-NO" dirty="0" smtClean="0"/>
              <a:t>, spesielt for barn og eldre (Dokumentasjonsrapport 2010 UiO)</a:t>
            </a:r>
          </a:p>
          <a:p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lågare</a:t>
            </a:r>
            <a:r>
              <a:rPr lang="nb-NO" dirty="0" smtClean="0"/>
              <a:t> utdanningsnivå og små fagmiljø blir delvis kompensert for ved stabilitet i personalet</a:t>
            </a:r>
          </a:p>
          <a:p>
            <a:r>
              <a:rPr lang="nb-NO" dirty="0" err="1" smtClean="0"/>
              <a:t>Tenester</a:t>
            </a:r>
            <a:r>
              <a:rPr lang="nb-NO" dirty="0" smtClean="0"/>
              <a:t> basert på </a:t>
            </a:r>
            <a:r>
              <a:rPr lang="nb-NO" dirty="0" err="1" smtClean="0"/>
              <a:t>utøvarar</a:t>
            </a:r>
            <a:r>
              <a:rPr lang="nb-NO" dirty="0" smtClean="0"/>
              <a:t> med lokalkunnskap</a:t>
            </a:r>
          </a:p>
          <a:p>
            <a:r>
              <a:rPr lang="nb-NO" dirty="0" smtClean="0"/>
              <a:t>Enkel ansvarsutkreving: Lett å finne </a:t>
            </a:r>
            <a:r>
              <a:rPr lang="nb-NO" dirty="0" err="1" smtClean="0"/>
              <a:t>ansvarlege</a:t>
            </a:r>
            <a:r>
              <a:rPr lang="nb-NO" dirty="0" smtClean="0"/>
              <a:t> ved feil og svikt</a:t>
            </a:r>
          </a:p>
          <a:p>
            <a:r>
              <a:rPr lang="nb-NO" dirty="0" smtClean="0"/>
              <a:t>Gode </a:t>
            </a:r>
            <a:r>
              <a:rPr lang="nb-NO" dirty="0" err="1" smtClean="0"/>
              <a:t>tenester</a:t>
            </a:r>
            <a:r>
              <a:rPr lang="nb-NO" dirty="0" smtClean="0"/>
              <a:t> gir </a:t>
            </a:r>
            <a:r>
              <a:rPr lang="nb-NO" dirty="0" err="1" smtClean="0"/>
              <a:t>etableringar</a:t>
            </a:r>
            <a:r>
              <a:rPr lang="nb-NO" dirty="0" smtClean="0"/>
              <a:t> (havbruk, reiseliv)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00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munens dør">
  <a:themeElements>
    <a:clrScheme name="UiT Blå_hvi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iT Blå_hv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iT Blå_h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T Blå_hv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T Blå_hv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T Blå_hv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T Blå_hv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T Blå_hv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T Blå_hv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T Blå_hv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T Blå_hv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T Blå_hv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T Blå_hv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T Blå_hv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Kommunens dør</Template>
  <TotalTime>2732</TotalTime>
  <Words>1206</Words>
  <Application>Microsoft Office PowerPoint</Application>
  <PresentationFormat>Skjermfremvisning (4:3)</PresentationFormat>
  <Paragraphs>122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1" baseType="lpstr">
      <vt:lpstr>Kommunens dør</vt:lpstr>
      <vt:lpstr>Kommunestruktur og bosettings-mønster</vt:lpstr>
      <vt:lpstr>Betydninga av å ha kommune-status </vt:lpstr>
      <vt:lpstr>Det regionale Norge 2014: Grunn til litt «indre jubel»</vt:lpstr>
      <vt:lpstr>Kommunestruktur som del av regional politikk – å bygge landet</vt:lpstr>
      <vt:lpstr> Stabilt busettingsmønster – og sentralisert befolkning: Paradoks </vt:lpstr>
      <vt:lpstr>Betydninga av kommunestatus - nokre fakta:</vt:lpstr>
      <vt:lpstr>Ordførarkorpset: Det unike regimentet:</vt:lpstr>
      <vt:lpstr>Med kommunestatus er eit område synleg!</vt:lpstr>
      <vt:lpstr>Tenestekvalitet på topp!</vt:lpstr>
      <vt:lpstr>Politisk aktivitet og oversyn</vt:lpstr>
      <vt:lpstr>Småskala - næringslivet har nytte av nærheit til kommunen</vt:lpstr>
      <vt:lpstr>Kommunen og lokalsamfunnet</vt:lpstr>
      <vt:lpstr>Kompetansetilførsel</vt:lpstr>
      <vt:lpstr>Lokale jobbar i kommunal tenesteproduksjon</vt:lpstr>
      <vt:lpstr>Den unike kompetansen som kommunal virksomheit skaper</vt:lpstr>
      <vt:lpstr>Nokre ulemper, men konklusjonen er klar:</vt:lpstr>
      <vt:lpstr>Funn frå innovasjonsstudiar:  </vt:lpstr>
      <vt:lpstr>Bak innovasjonsprosessane finn vi typisk..</vt:lpstr>
      <vt:lpstr>Mindre kommunar arbeider på brei front i utviklingsarbeidet</vt:lpstr>
      <vt:lpstr>Konklusjon</vt:lpstr>
    </vt:vector>
  </TitlesOfParts>
  <Company>University of Tromsø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Kommunen som utviklingsaktør – Forsking og analyse – med praktisk verdi?</dc:title>
  <dc:creator>Windows User</dc:creator>
  <cp:lastModifiedBy>Haakon Økland</cp:lastModifiedBy>
  <cp:revision>103</cp:revision>
  <cp:lastPrinted>2014-10-01T13:19:52Z</cp:lastPrinted>
  <dcterms:created xsi:type="dcterms:W3CDTF">2013-09-23T09:36:16Z</dcterms:created>
  <dcterms:modified xsi:type="dcterms:W3CDTF">2014-10-03T13:27:08Z</dcterms:modified>
</cp:coreProperties>
</file>