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4" r:id="rId2"/>
    <p:sldMasterId id="2147483656" r:id="rId3"/>
    <p:sldMasterId id="2147483658" r:id="rId4"/>
    <p:sldMasterId id="2147483660" r:id="rId5"/>
    <p:sldMasterId id="2147483662" r:id="rId6"/>
  </p:sldMasterIdLst>
  <p:notesMasterIdLst>
    <p:notesMasterId r:id="rId25"/>
  </p:notesMasterIdLst>
  <p:handoutMasterIdLst>
    <p:handoutMasterId r:id="rId26"/>
  </p:handoutMasterIdLst>
  <p:sldIdLst>
    <p:sldId id="256" r:id="rId7"/>
    <p:sldId id="330" r:id="rId8"/>
    <p:sldId id="335" r:id="rId9"/>
    <p:sldId id="305" r:id="rId10"/>
    <p:sldId id="306" r:id="rId11"/>
    <p:sldId id="308" r:id="rId12"/>
    <p:sldId id="334" r:id="rId13"/>
    <p:sldId id="293" r:id="rId14"/>
    <p:sldId id="338" r:id="rId15"/>
    <p:sldId id="290" r:id="rId16"/>
    <p:sldId id="297" r:id="rId17"/>
    <p:sldId id="326" r:id="rId18"/>
    <p:sldId id="314" r:id="rId19"/>
    <p:sldId id="336" r:id="rId20"/>
    <p:sldId id="317" r:id="rId21"/>
    <p:sldId id="339" r:id="rId22"/>
    <p:sldId id="319" r:id="rId23"/>
    <p:sldId id="337" r:id="rId24"/>
  </p:sldIdLst>
  <p:sldSz cx="9144000" cy="6858000" type="screen4x3"/>
  <p:notesSz cx="7102475" cy="10231438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37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68927537182852139"/>
          <c:h val="0.67377697579469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'Ark2'!$E$6</c:f>
              <c:strCache>
                <c:ptCount val="1"/>
                <c:pt idx="0">
                  <c:v>Mindre enn 5000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'Ark2'!$D$7:$D$11</c:f>
              <c:strCache>
                <c:ptCount val="5"/>
                <c:pt idx="0">
                  <c:v>Barnehage</c:v>
                </c:pt>
                <c:pt idx="1">
                  <c:v>SFO</c:v>
                </c:pt>
                <c:pt idx="2">
                  <c:v>Grunnskole</c:v>
                </c:pt>
                <c:pt idx="3">
                  <c:v>Barneverntjenesten</c:v>
                </c:pt>
                <c:pt idx="4">
                  <c:v>Sykehjem</c:v>
                </c:pt>
              </c:strCache>
            </c:strRef>
          </c:cat>
          <c:val>
            <c:numRef>
              <c:f>'Ark2'!$E$7:$E$11</c:f>
              <c:numCache>
                <c:formatCode>General</c:formatCode>
                <c:ptCount val="5"/>
                <c:pt idx="0">
                  <c:v>81.731279999999998</c:v>
                </c:pt>
                <c:pt idx="1">
                  <c:v>77.940799999999996</c:v>
                </c:pt>
                <c:pt idx="2">
                  <c:v>79.863550000000004</c:v>
                </c:pt>
                <c:pt idx="3">
                  <c:v>59.831499999999998</c:v>
                </c:pt>
                <c:pt idx="4">
                  <c:v>71.709270000000004</c:v>
                </c:pt>
              </c:numCache>
            </c:numRef>
          </c:val>
        </c:ser>
        <c:ser>
          <c:idx val="1"/>
          <c:order val="1"/>
          <c:tx>
            <c:strRef>
              <c:f>'Ark2'!$F$6</c:f>
              <c:strCache>
                <c:ptCount val="1"/>
                <c:pt idx="0">
                  <c:v>fra 5000 til 20000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strRef>
              <c:f>'Ark2'!$D$7:$D$11</c:f>
              <c:strCache>
                <c:ptCount val="5"/>
                <c:pt idx="0">
                  <c:v>Barnehage</c:v>
                </c:pt>
                <c:pt idx="1">
                  <c:v>SFO</c:v>
                </c:pt>
                <c:pt idx="2">
                  <c:v>Grunnskole</c:v>
                </c:pt>
                <c:pt idx="3">
                  <c:v>Barneverntjenesten</c:v>
                </c:pt>
                <c:pt idx="4">
                  <c:v>Sykehjem</c:v>
                </c:pt>
              </c:strCache>
            </c:strRef>
          </c:cat>
          <c:val>
            <c:numRef>
              <c:f>'Ark2'!$F$7:$F$11</c:f>
              <c:numCache>
                <c:formatCode>General</c:formatCode>
                <c:ptCount val="5"/>
                <c:pt idx="0">
                  <c:v>78.459739999999996</c:v>
                </c:pt>
                <c:pt idx="1">
                  <c:v>73.89864</c:v>
                </c:pt>
                <c:pt idx="2">
                  <c:v>77.712190000000007</c:v>
                </c:pt>
                <c:pt idx="3">
                  <c:v>57.132919999999999</c:v>
                </c:pt>
                <c:pt idx="4">
                  <c:v>63.108249999999998</c:v>
                </c:pt>
              </c:numCache>
            </c:numRef>
          </c:val>
        </c:ser>
        <c:ser>
          <c:idx val="2"/>
          <c:order val="2"/>
          <c:tx>
            <c:strRef>
              <c:f>'Ark2'!$G$6</c:f>
              <c:strCache>
                <c:ptCount val="1"/>
                <c:pt idx="0">
                  <c:v>20000 -110000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'Ark2'!$D$7:$D$11</c:f>
              <c:strCache>
                <c:ptCount val="5"/>
                <c:pt idx="0">
                  <c:v>Barnehage</c:v>
                </c:pt>
                <c:pt idx="1">
                  <c:v>SFO</c:v>
                </c:pt>
                <c:pt idx="2">
                  <c:v>Grunnskole</c:v>
                </c:pt>
                <c:pt idx="3">
                  <c:v>Barneverntjenesten</c:v>
                </c:pt>
                <c:pt idx="4">
                  <c:v>Sykehjem</c:v>
                </c:pt>
              </c:strCache>
            </c:strRef>
          </c:cat>
          <c:val>
            <c:numRef>
              <c:f>'Ark2'!$G$7:$G$11</c:f>
              <c:numCache>
                <c:formatCode>General</c:formatCode>
                <c:ptCount val="5"/>
                <c:pt idx="0">
                  <c:v>76.244470000000007</c:v>
                </c:pt>
                <c:pt idx="1">
                  <c:v>73.152659999999997</c:v>
                </c:pt>
                <c:pt idx="2">
                  <c:v>76.603470000000002</c:v>
                </c:pt>
                <c:pt idx="3">
                  <c:v>56.50958</c:v>
                </c:pt>
                <c:pt idx="4">
                  <c:v>56.047440000000002</c:v>
                </c:pt>
              </c:numCache>
            </c:numRef>
          </c:val>
        </c:ser>
        <c:ser>
          <c:idx val="3"/>
          <c:order val="3"/>
          <c:tx>
            <c:strRef>
              <c:f>'Ark2'!$H$6</c:f>
              <c:strCache>
                <c:ptCount val="1"/>
                <c:pt idx="0">
                  <c:v>Over 110000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'Ark2'!$D$7:$D$11</c:f>
              <c:strCache>
                <c:ptCount val="5"/>
                <c:pt idx="0">
                  <c:v>Barnehage</c:v>
                </c:pt>
                <c:pt idx="1">
                  <c:v>SFO</c:v>
                </c:pt>
                <c:pt idx="2">
                  <c:v>Grunnskole</c:v>
                </c:pt>
                <c:pt idx="3">
                  <c:v>Barneverntjenesten</c:v>
                </c:pt>
                <c:pt idx="4">
                  <c:v>Sykehjem</c:v>
                </c:pt>
              </c:strCache>
            </c:strRef>
          </c:cat>
          <c:val>
            <c:numRef>
              <c:f>'Ark2'!$H$7:$H$11</c:f>
              <c:numCache>
                <c:formatCode>General</c:formatCode>
                <c:ptCount val="5"/>
                <c:pt idx="0">
                  <c:v>69.944019999999995</c:v>
                </c:pt>
                <c:pt idx="1">
                  <c:v>69.855770000000007</c:v>
                </c:pt>
                <c:pt idx="2">
                  <c:v>72.500789999999995</c:v>
                </c:pt>
                <c:pt idx="3">
                  <c:v>52.02346</c:v>
                </c:pt>
                <c:pt idx="4">
                  <c:v>49.744909999999997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23296"/>
        <c:axId val="47325952"/>
      </c:barChart>
      <c:catAx>
        <c:axId val="48823296"/>
        <c:scaling>
          <c:orientation val="minMax"/>
        </c:scaling>
        <c:delete val="0"/>
        <c:axPos val="b"/>
        <c:majorTickMark val="out"/>
        <c:minorTickMark val="none"/>
        <c:tickLblPos val="nextTo"/>
        <c:crossAx val="47325952"/>
        <c:crosses val="autoZero"/>
        <c:auto val="1"/>
        <c:lblAlgn val="ctr"/>
        <c:lblOffset val="100"/>
        <c:noMultiLvlLbl val="0"/>
      </c:catAx>
      <c:valAx>
        <c:axId val="47325952"/>
        <c:scaling>
          <c:orientation val="minMax"/>
          <c:max val="85"/>
          <c:min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82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48600174978122"/>
          <c:y val="0.19367672790901139"/>
          <c:w val="0.19151399825021875"/>
          <c:h val="0.5941280256634586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153105861767278E-2"/>
          <c:y val="5.1400554097404488E-2"/>
          <c:w val="0.73712576552930886"/>
          <c:h val="0.64751202974628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'Ark2'!$E$13</c:f>
              <c:strCache>
                <c:ptCount val="1"/>
                <c:pt idx="0">
                  <c:v>Mindre enn 5000</c:v>
                </c:pt>
              </c:strCache>
            </c:strRef>
          </c:tx>
          <c:invertIfNegative val="0"/>
          <c:cat>
            <c:strRef>
              <c:f>'Ark2'!$D$14:$D$19</c:f>
              <c:strCache>
                <c:ptCount val="6"/>
                <c:pt idx="0">
                  <c:v>Helsestasjon</c:v>
                </c:pt>
                <c:pt idx="1">
                  <c:v>Omsorgsbolig</c:v>
                </c:pt>
                <c:pt idx="2">
                  <c:v>Hjemmesykepleie</c:v>
                </c:pt>
                <c:pt idx="3">
                  <c:v>Hjemmehjelp</c:v>
                </c:pt>
                <c:pt idx="4">
                  <c:v>Sosialtjenesten</c:v>
                </c:pt>
                <c:pt idx="5">
                  <c:v>Plan og bygningskontoret</c:v>
                </c:pt>
              </c:strCache>
            </c:strRef>
          </c:cat>
          <c:val>
            <c:numRef>
              <c:f>'Ark2'!$E$14:$E$19</c:f>
              <c:numCache>
                <c:formatCode>General</c:formatCode>
                <c:ptCount val="6"/>
                <c:pt idx="0">
                  <c:v>76.454530000000005</c:v>
                </c:pt>
                <c:pt idx="1">
                  <c:v>71.503979999999999</c:v>
                </c:pt>
                <c:pt idx="2">
                  <c:v>75.417400000000001</c:v>
                </c:pt>
                <c:pt idx="3">
                  <c:v>71.079319999999996</c:v>
                </c:pt>
                <c:pt idx="4">
                  <c:v>62.830150000000003</c:v>
                </c:pt>
                <c:pt idx="5">
                  <c:v>59.415349999999997</c:v>
                </c:pt>
              </c:numCache>
            </c:numRef>
          </c:val>
        </c:ser>
        <c:ser>
          <c:idx val="1"/>
          <c:order val="1"/>
          <c:tx>
            <c:strRef>
              <c:f>'Ark2'!$F$13</c:f>
              <c:strCache>
                <c:ptCount val="1"/>
                <c:pt idx="0">
                  <c:v>fra 5000 til 20000</c:v>
                </c:pt>
              </c:strCache>
            </c:strRef>
          </c:tx>
          <c:invertIfNegative val="0"/>
          <c:cat>
            <c:strRef>
              <c:f>'Ark2'!$D$14:$D$19</c:f>
              <c:strCache>
                <c:ptCount val="6"/>
                <c:pt idx="0">
                  <c:v>Helsestasjon</c:v>
                </c:pt>
                <c:pt idx="1">
                  <c:v>Omsorgsbolig</c:v>
                </c:pt>
                <c:pt idx="2">
                  <c:v>Hjemmesykepleie</c:v>
                </c:pt>
                <c:pt idx="3">
                  <c:v>Hjemmehjelp</c:v>
                </c:pt>
                <c:pt idx="4">
                  <c:v>Sosialtjenesten</c:v>
                </c:pt>
                <c:pt idx="5">
                  <c:v>Plan og bygningskontoret</c:v>
                </c:pt>
              </c:strCache>
            </c:strRef>
          </c:cat>
          <c:val>
            <c:numRef>
              <c:f>'Ark2'!$F$14:$F$19</c:f>
              <c:numCache>
                <c:formatCode>General</c:formatCode>
                <c:ptCount val="6"/>
                <c:pt idx="0">
                  <c:v>74.880570000000006</c:v>
                </c:pt>
                <c:pt idx="1">
                  <c:v>64.26728</c:v>
                </c:pt>
                <c:pt idx="2">
                  <c:v>69.732730000000004</c:v>
                </c:pt>
                <c:pt idx="3">
                  <c:v>64.769030000000001</c:v>
                </c:pt>
                <c:pt idx="4">
                  <c:v>57.289149999999999</c:v>
                </c:pt>
                <c:pt idx="5">
                  <c:v>56.453249999999997</c:v>
                </c:pt>
              </c:numCache>
            </c:numRef>
          </c:val>
        </c:ser>
        <c:ser>
          <c:idx val="2"/>
          <c:order val="2"/>
          <c:tx>
            <c:strRef>
              <c:f>'Ark2'!$G$13</c:f>
              <c:strCache>
                <c:ptCount val="1"/>
                <c:pt idx="0">
                  <c:v>20000 -110000</c:v>
                </c:pt>
              </c:strCache>
            </c:strRef>
          </c:tx>
          <c:invertIfNegative val="0"/>
          <c:cat>
            <c:strRef>
              <c:f>'Ark2'!$D$14:$D$19</c:f>
              <c:strCache>
                <c:ptCount val="6"/>
                <c:pt idx="0">
                  <c:v>Helsestasjon</c:v>
                </c:pt>
                <c:pt idx="1">
                  <c:v>Omsorgsbolig</c:v>
                </c:pt>
                <c:pt idx="2">
                  <c:v>Hjemmesykepleie</c:v>
                </c:pt>
                <c:pt idx="3">
                  <c:v>Hjemmehjelp</c:v>
                </c:pt>
                <c:pt idx="4">
                  <c:v>Sosialtjenesten</c:v>
                </c:pt>
                <c:pt idx="5">
                  <c:v>Plan og bygningskontoret</c:v>
                </c:pt>
              </c:strCache>
            </c:strRef>
          </c:cat>
          <c:val>
            <c:numRef>
              <c:f>'Ark2'!$G$14:$G$19</c:f>
              <c:numCache>
                <c:formatCode>General</c:formatCode>
                <c:ptCount val="6"/>
                <c:pt idx="0">
                  <c:v>73.808880000000002</c:v>
                </c:pt>
                <c:pt idx="1">
                  <c:v>57.674190000000003</c:v>
                </c:pt>
                <c:pt idx="2">
                  <c:v>62.877560000000003</c:v>
                </c:pt>
                <c:pt idx="3">
                  <c:v>59.32929</c:v>
                </c:pt>
                <c:pt idx="4">
                  <c:v>54.138269999999999</c:v>
                </c:pt>
                <c:pt idx="5">
                  <c:v>56.128570000000003</c:v>
                </c:pt>
              </c:numCache>
            </c:numRef>
          </c:val>
        </c:ser>
        <c:ser>
          <c:idx val="3"/>
          <c:order val="3"/>
          <c:tx>
            <c:strRef>
              <c:f>'Ark2'!$H$13</c:f>
              <c:strCache>
                <c:ptCount val="1"/>
                <c:pt idx="0">
                  <c:v>Over 110000</c:v>
                </c:pt>
              </c:strCache>
            </c:strRef>
          </c:tx>
          <c:invertIfNegative val="0"/>
          <c:cat>
            <c:strRef>
              <c:f>'Ark2'!$D$14:$D$19</c:f>
              <c:strCache>
                <c:ptCount val="6"/>
                <c:pt idx="0">
                  <c:v>Helsestasjon</c:v>
                </c:pt>
                <c:pt idx="1">
                  <c:v>Omsorgsbolig</c:v>
                </c:pt>
                <c:pt idx="2">
                  <c:v>Hjemmesykepleie</c:v>
                </c:pt>
                <c:pt idx="3">
                  <c:v>Hjemmehjelp</c:v>
                </c:pt>
                <c:pt idx="4">
                  <c:v>Sosialtjenesten</c:v>
                </c:pt>
                <c:pt idx="5">
                  <c:v>Plan og bygningskontoret</c:v>
                </c:pt>
              </c:strCache>
            </c:strRef>
          </c:cat>
          <c:val>
            <c:numRef>
              <c:f>'Ark2'!$H$14:$H$19</c:f>
              <c:numCache>
                <c:formatCode>General</c:formatCode>
                <c:ptCount val="6"/>
                <c:pt idx="0">
                  <c:v>70.488410000000002</c:v>
                </c:pt>
                <c:pt idx="1">
                  <c:v>52.916519999999998</c:v>
                </c:pt>
                <c:pt idx="2">
                  <c:v>55.132930000000002</c:v>
                </c:pt>
                <c:pt idx="3">
                  <c:v>52.997239999999998</c:v>
                </c:pt>
                <c:pt idx="4">
                  <c:v>51.693840000000002</c:v>
                </c:pt>
                <c:pt idx="5">
                  <c:v>51.09243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13504"/>
        <c:axId val="49296512"/>
      </c:barChart>
      <c:catAx>
        <c:axId val="4941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49296512"/>
        <c:crosses val="autoZero"/>
        <c:auto val="1"/>
        <c:lblAlgn val="ctr"/>
        <c:lblOffset val="100"/>
        <c:noMultiLvlLbl val="0"/>
      </c:catAx>
      <c:valAx>
        <c:axId val="49296512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41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27887139107613"/>
          <c:y val="0.17515820939049284"/>
          <c:w val="0.18794335083114611"/>
          <c:h val="0.5848687664041994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70951268591426075"/>
          <c:h val="0.7195421405657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'Ark2'!$E$29</c:f>
              <c:strCache>
                <c:ptCount val="1"/>
                <c:pt idx="0">
                  <c:v>Mindre enn 5000</c:v>
                </c:pt>
              </c:strCache>
            </c:strRef>
          </c:tx>
          <c:invertIfNegative val="0"/>
          <c:cat>
            <c:strRef>
              <c:f>'Ark2'!$D$30:$D$32</c:f>
              <c:strCache>
                <c:ptCount val="3"/>
                <c:pt idx="0">
                  <c:v>Folkebibliotek</c:v>
                </c:pt>
                <c:pt idx="1">
                  <c:v>Kollektivtransporten i kommunen</c:v>
                </c:pt>
                <c:pt idx="2">
                  <c:v>Brannvesen</c:v>
                </c:pt>
              </c:strCache>
            </c:strRef>
          </c:cat>
          <c:val>
            <c:numRef>
              <c:f>'Ark2'!$E$30:$E$32</c:f>
              <c:numCache>
                <c:formatCode>General</c:formatCode>
                <c:ptCount val="3"/>
                <c:pt idx="0">
                  <c:v>78.003860000000003</c:v>
                </c:pt>
                <c:pt idx="1">
                  <c:v>40.356589999999997</c:v>
                </c:pt>
                <c:pt idx="2">
                  <c:v>73.864050000000006</c:v>
                </c:pt>
              </c:numCache>
            </c:numRef>
          </c:val>
        </c:ser>
        <c:ser>
          <c:idx val="1"/>
          <c:order val="1"/>
          <c:tx>
            <c:strRef>
              <c:f>'Ark2'!$F$29</c:f>
              <c:strCache>
                <c:ptCount val="1"/>
                <c:pt idx="0">
                  <c:v>fra 5000 til 20000</c:v>
                </c:pt>
              </c:strCache>
            </c:strRef>
          </c:tx>
          <c:invertIfNegative val="0"/>
          <c:cat>
            <c:strRef>
              <c:f>'Ark2'!$D$30:$D$32</c:f>
              <c:strCache>
                <c:ptCount val="3"/>
                <c:pt idx="0">
                  <c:v>Folkebibliotek</c:v>
                </c:pt>
                <c:pt idx="1">
                  <c:v>Kollektivtransporten i kommunen</c:v>
                </c:pt>
                <c:pt idx="2">
                  <c:v>Brannvesen</c:v>
                </c:pt>
              </c:strCache>
            </c:strRef>
          </c:cat>
          <c:val>
            <c:numRef>
              <c:f>'Ark2'!$F$30:$F$32</c:f>
              <c:numCache>
                <c:formatCode>General</c:formatCode>
                <c:ptCount val="3"/>
                <c:pt idx="0">
                  <c:v>80.104290000000006</c:v>
                </c:pt>
                <c:pt idx="1">
                  <c:v>49.721260000000001</c:v>
                </c:pt>
                <c:pt idx="2">
                  <c:v>78.47372</c:v>
                </c:pt>
              </c:numCache>
            </c:numRef>
          </c:val>
        </c:ser>
        <c:ser>
          <c:idx val="2"/>
          <c:order val="2"/>
          <c:tx>
            <c:strRef>
              <c:f>'Ark2'!$G$29</c:f>
              <c:strCache>
                <c:ptCount val="1"/>
                <c:pt idx="0">
                  <c:v>20000 -110000</c:v>
                </c:pt>
              </c:strCache>
            </c:strRef>
          </c:tx>
          <c:invertIfNegative val="0"/>
          <c:cat>
            <c:strRef>
              <c:f>'Ark2'!$D$30:$D$32</c:f>
              <c:strCache>
                <c:ptCount val="3"/>
                <c:pt idx="0">
                  <c:v>Folkebibliotek</c:v>
                </c:pt>
                <c:pt idx="1">
                  <c:v>Kollektivtransporten i kommunen</c:v>
                </c:pt>
                <c:pt idx="2">
                  <c:v>Brannvesen</c:v>
                </c:pt>
              </c:strCache>
            </c:strRef>
          </c:cat>
          <c:val>
            <c:numRef>
              <c:f>'Ark2'!$G$30:$G$32</c:f>
              <c:numCache>
                <c:formatCode>General</c:formatCode>
                <c:ptCount val="3"/>
                <c:pt idx="0">
                  <c:v>81.821659999999994</c:v>
                </c:pt>
                <c:pt idx="1">
                  <c:v>60.783859999999997</c:v>
                </c:pt>
                <c:pt idx="2">
                  <c:v>81.167820000000006</c:v>
                </c:pt>
              </c:numCache>
            </c:numRef>
          </c:val>
        </c:ser>
        <c:ser>
          <c:idx val="3"/>
          <c:order val="3"/>
          <c:tx>
            <c:strRef>
              <c:f>'Ark2'!$H$29</c:f>
              <c:strCache>
                <c:ptCount val="1"/>
                <c:pt idx="0">
                  <c:v>Over 110000</c:v>
                </c:pt>
              </c:strCache>
            </c:strRef>
          </c:tx>
          <c:invertIfNegative val="0"/>
          <c:cat>
            <c:strRef>
              <c:f>'Ark2'!$D$30:$D$32</c:f>
              <c:strCache>
                <c:ptCount val="3"/>
                <c:pt idx="0">
                  <c:v>Folkebibliotek</c:v>
                </c:pt>
                <c:pt idx="1">
                  <c:v>Kollektivtransporten i kommunen</c:v>
                </c:pt>
                <c:pt idx="2">
                  <c:v>Brannvesen</c:v>
                </c:pt>
              </c:strCache>
            </c:strRef>
          </c:cat>
          <c:val>
            <c:numRef>
              <c:f>'Ark2'!$H$30:$H$32</c:f>
              <c:numCache>
                <c:formatCode>General</c:formatCode>
                <c:ptCount val="3"/>
                <c:pt idx="0">
                  <c:v>82.478290000000001</c:v>
                </c:pt>
                <c:pt idx="1">
                  <c:v>68.373570000000001</c:v>
                </c:pt>
                <c:pt idx="2">
                  <c:v>82.376540000000006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84576"/>
        <c:axId val="53786112"/>
      </c:barChart>
      <c:catAx>
        <c:axId val="5378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53786112"/>
        <c:crosses val="autoZero"/>
        <c:auto val="1"/>
        <c:lblAlgn val="ctr"/>
        <c:lblOffset val="100"/>
        <c:noMultiLvlLbl val="0"/>
      </c:catAx>
      <c:valAx>
        <c:axId val="53786112"/>
        <c:scaling>
          <c:orientation val="minMax"/>
          <c:max val="85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78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61220472440941"/>
          <c:y val="0.33256561679790025"/>
          <c:w val="0.19072112860892387"/>
          <c:h val="0.5200539515893846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0"/>
            <a:ext cx="3078513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658"/>
            <a:ext cx="3078513" cy="5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9717658"/>
            <a:ext cx="3078513" cy="5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CD537C-EC72-4B22-8221-EE093637888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65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513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04" y="0"/>
            <a:ext cx="3078513" cy="5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59647"/>
            <a:ext cx="5682643" cy="460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658"/>
            <a:ext cx="3078513" cy="5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9717658"/>
            <a:ext cx="3078513" cy="51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F1E161-BFB1-4D10-86D2-A541C590415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823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g_tittel_turk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4050" y="3213100"/>
            <a:ext cx="7772400" cy="1204913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4570413"/>
            <a:ext cx="6400800" cy="58261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9C415-2A34-4062-8639-37087071F5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1882-D58A-4FCF-9F04-7610F743AD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30975" y="358775"/>
            <a:ext cx="2057400" cy="566896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6019800" cy="566896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2392-0C16-47EE-BE9D-F92E2918D61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tel_g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4050" y="3213100"/>
            <a:ext cx="7772400" cy="1204913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4570413"/>
            <a:ext cx="6400800" cy="58261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3C3F8-4D5F-4371-8735-3C0AA95C354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A3D4-CFD0-4C0D-AA25-7317D3150AC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FAAD-8869-4D1E-BE43-CCD927A666F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8775" y="1349375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49775" y="1349375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1A952-2954-435C-9832-87AF0AFB25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A619-3120-4343-B39F-13C3FC35928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7959-3E30-4082-9475-A6B179D3703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798E-F792-42CF-9B9B-A034CA1D24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C824-D2B4-481D-92D4-FCFF1FB066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D57A-E82D-4FE1-B58F-B84DB4014CB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A2062-217B-4D20-A039-4FF9EDEB67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72A3-A337-4F44-9A28-711DA4B8A5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30975" y="358775"/>
            <a:ext cx="2057400" cy="566896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6019800" cy="566896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1910D-E79B-41A7-BEDC-811E8E6CCE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tel_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638" y="3213100"/>
            <a:ext cx="7772400" cy="1204913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4613" y="4570413"/>
            <a:ext cx="6400800" cy="58261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2836D7-A747-4DB6-9A3C-7B7C8B57A6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5D9C-BAF0-4FF6-A14D-A991298864C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BE2E8-34F4-4556-8977-BC703B75D1C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8775" y="1349375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49775" y="1349375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CE9E-9021-4326-B447-773A3A0A66B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0A2-ACA8-4CC7-A4F7-4189E50CFF2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F143-B05C-47DC-93A5-FCB7B100AB9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32CC-2EBE-4126-B942-3DF4E1D8EE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A7C4-672A-4468-A27B-EA8DFBEB848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89129-759A-4B8E-9FAC-10FCEA68BC6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CB36-B2E7-43F0-8C21-C775F0B0B1A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F158-10C3-4834-B9B0-71272ADF448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30975" y="358775"/>
            <a:ext cx="2057400" cy="566896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58775" y="358775"/>
            <a:ext cx="6019800" cy="566896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B034-8C2A-4961-9D56-66E5A0E50E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8229600" cy="82708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358775" y="1349375"/>
            <a:ext cx="8229600" cy="46783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0C909-0AEC-4679-B387-3002ED6108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8229600" cy="82708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358775" y="1349375"/>
            <a:ext cx="8229600" cy="46783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84C3B-009A-4984-BB01-AB944AA28E9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g_tittel_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55638" y="3213100"/>
            <a:ext cx="7772400" cy="1204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44613" y="4570413"/>
            <a:ext cx="6400800" cy="58261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A5579D-1C38-4F89-8FFE-9622840D76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D7D9-3ECB-4A0D-84C7-A66833952F6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0E1A-E9AD-4800-8413-18B4D6AB7F4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44613" y="4570413"/>
            <a:ext cx="3124200" cy="58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1213" y="4570413"/>
            <a:ext cx="3125787" cy="58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BF2E-6BC8-4500-BA88-8AF458CDA6B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58775" y="1349375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49775" y="1349375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67D5-6DF8-4E70-B61F-2BCFD89CB5D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5AEA-8AE5-4560-967E-7AFDEFD1FE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E3D63-FD3F-49EF-822A-DAAC05284F8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D17-D4ED-4527-82A8-973B076EAF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F148-6622-4F2B-994A-990F6BDC7F5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E7EB-C289-49BE-A446-B7CC405D71B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4B4F-D9A5-4AE0-BA35-51B5E078FC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4938" y="3213100"/>
            <a:ext cx="1943100" cy="19399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4050" y="3213100"/>
            <a:ext cx="5678488" cy="19399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4D4C-9030-4447-8416-504949BEA36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tel_g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5638" y="3213100"/>
            <a:ext cx="7772400" cy="1204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4613" y="4570413"/>
            <a:ext cx="6400800" cy="58261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0E62F-40C2-430D-A31F-594DFCB92E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2701-E2A9-44D3-A7C6-0B4DCE2A720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A641-D9C5-4DAC-B9FD-AD7CB8180CE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C6B9-75AC-40F2-B575-0C67C41011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44613" y="4570413"/>
            <a:ext cx="3124200" cy="58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1213" y="4570413"/>
            <a:ext cx="3125787" cy="58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662E7-D5D7-4A4E-8236-46F3EACAAE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F9BB-E136-41BD-A300-7A8AE7FAED4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7857-5A4D-43DB-A0E9-E9FF8CDA98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BD85-4A02-4713-B022-727E820661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F7CE-AFA8-4408-B94F-E3EA4B1FAA9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8990-9B6E-45AF-BBC1-5AC017E88E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1FEA-CE61-4062-915B-912AC69425F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4938" y="3213100"/>
            <a:ext cx="1943100" cy="19399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4050" y="3213100"/>
            <a:ext cx="5678488" cy="19399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94DF-A4DE-483C-9F9A-1F2FC3E381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tel_turk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5638" y="3213100"/>
            <a:ext cx="7772400" cy="120491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4613" y="4570413"/>
            <a:ext cx="6400800" cy="582612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0C3D64-D78E-4072-AAB5-005E5DB37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1B7E-44D6-4DD7-A179-16B0434F468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AC1DE-A97E-4319-9DCF-267685BA12D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038EE-5036-4EF3-9641-407A65C7E25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44613" y="4570413"/>
            <a:ext cx="3124200" cy="58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1213" y="4570413"/>
            <a:ext cx="3125787" cy="58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79CA8-66A5-46FC-A7C9-92066F6BBC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A002-8C72-4EAA-8418-D9D1DC376E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8A96-7351-4C9B-978F-1056B030EB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6F5C-0BFF-4254-929D-75D9EAB0F2E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E0BC0-2295-4084-B261-38683A8550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0B0E4-042B-4207-B7BE-B3E9184E26E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1F6F-DB39-4CAF-9A3D-9E02DFB7E5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4938" y="3213100"/>
            <a:ext cx="1943100" cy="19399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54050" y="3213100"/>
            <a:ext cx="5678488" cy="19399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596AF-4AD2-4F58-8F3A-8E601907CC4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4FB0-E260-49ED-930A-E88E9D4F22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D667-A7D3-457A-9B3D-DCB43C2574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3536-3EB3-4F64-98B5-ECBC0C840C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BFEBA4-C775-4C36-B556-F0FD7DD54A5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pic>
        <p:nvPicPr>
          <p:cNvPr id="4100" name="Picture 8" descr="bunnlinje_turk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8229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9375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376988"/>
            <a:ext cx="55419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1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A61217A-E791-4355-9DBF-6B07E44ADCA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8229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9375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pic>
        <p:nvPicPr>
          <p:cNvPr id="5126" name="Picture 8" descr="bunnlinje_gu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376988"/>
            <a:ext cx="55419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58775" y="6376988"/>
            <a:ext cx="55419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nb-NO" sz="1200">
                <a:solidFill>
                  <a:schemeClr val="bg2"/>
                </a:solidFill>
              </a:rPr>
              <a:t>REDIGERES I TOPP-/BUNNTEKST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6DDEDA9-FB52-4BA7-9D12-8C619C9A903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6148" name="Picture 4" descr="bunnlinje_ro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76963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58775"/>
            <a:ext cx="8229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9375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376988"/>
            <a:ext cx="55419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b-NO"/>
              <a:t>REDIGERES I TOPP-/BUNNTEKST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1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‒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g_tittel_ro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0859BF-1A21-4352-8CEB-CF55EFBCB52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7173" name="Picture 12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54050" y="3213100"/>
            <a:ext cx="777398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7175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4613" y="4570413"/>
            <a:ext cx="64023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add subtitle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bg_tittel_gu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558E09F-4D9C-4DC3-903D-B068E089E0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8197" name="Picture 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54050" y="3213100"/>
            <a:ext cx="777398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4613" y="4570413"/>
            <a:ext cx="64023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add subtitle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bg_tittel_turki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25397BE-0A65-4EB9-961D-F2FC464E121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9221" name="Picture 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03663" y="5749925"/>
            <a:ext cx="13525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54050" y="3213100"/>
            <a:ext cx="777398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4613" y="4570413"/>
            <a:ext cx="64023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add subtitle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5638" y="3213100"/>
            <a:ext cx="7772400" cy="1428173"/>
          </a:xfrm>
        </p:spPr>
        <p:txBody>
          <a:bodyPr/>
          <a:lstStyle/>
          <a:p>
            <a:pPr eaLnBrk="1" hangingPunct="1"/>
            <a:r>
              <a:rPr lang="nb-NO" sz="3200" dirty="0" smtClean="0"/>
              <a:t>FAKTA OG MYTER NORSKE KOMMUNER</a:t>
            </a: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1344613" y="4765963"/>
            <a:ext cx="6400800" cy="858981"/>
          </a:xfrm>
        </p:spPr>
        <p:txBody>
          <a:bodyPr/>
          <a:lstStyle/>
          <a:p>
            <a:r>
              <a:rPr lang="nb-NO" dirty="0" smtClean="0"/>
              <a:t>Bjarne Jensen</a:t>
            </a:r>
          </a:p>
          <a:p>
            <a:r>
              <a:rPr lang="nb-NO" smtClean="0"/>
              <a:t> TROMSØ 30.09 </a:t>
            </a:r>
            <a:r>
              <a:rPr lang="nb-NO" dirty="0" smtClean="0"/>
              <a:t>2014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C19E6686-CEF2-4C1E-A1AA-BB08D1EF0D46}" type="slidenum">
              <a:rPr lang="nb-NO"/>
              <a:pPr>
                <a:defRPr/>
              </a:pPr>
              <a:t>10</a:t>
            </a:fld>
            <a:endParaRPr lang="nb-NO" dirty="0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PÅSTAND: TUSENVIS AV INTERKOMMUNALE SAMARBEIDSORDNINGER I NORGE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399309"/>
            <a:ext cx="8229600" cy="499831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 sz="1900" dirty="0" smtClean="0"/>
              <a:t>    BEREGNING AV OMFANGET AV INTERKOMMUNALT SAMARBEID I FORSKNINGSRAPPORT FRA S.I.VABO, L-E. BORGE OG R. SØRENSEN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sz="1900" dirty="0" smtClean="0"/>
              <a:t>   ”I GJENNOMSNITT OPPGA DISSE KOMMUNENE (158 KOMMUNER MIN ANMERKING) 14 SAMARBEIDSTILTAK, NOE SOM SKULLE TILSI AT DET EKSISTERER OVER</a:t>
            </a:r>
            <a:r>
              <a:rPr lang="nb-NO" sz="1900" b="1" dirty="0" smtClean="0"/>
              <a:t> 6000 </a:t>
            </a:r>
            <a:r>
              <a:rPr lang="nb-NO" sz="1900" dirty="0" smtClean="0"/>
              <a:t>INTERKOMMUNALE SAMARBEIDSORDNINGER I NORGE</a:t>
            </a:r>
            <a:r>
              <a:rPr lang="nb-NO" sz="1900" b="1" dirty="0" smtClean="0"/>
              <a:t>” </a:t>
            </a:r>
          </a:p>
          <a:p>
            <a:pPr>
              <a:lnSpc>
                <a:spcPct val="90000"/>
              </a:lnSpc>
              <a:buFontTx/>
              <a:buNone/>
            </a:pPr>
            <a:endParaRPr lang="nb-NO" sz="19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nb-NO" sz="1900" dirty="0" smtClean="0"/>
              <a:t>    FOR Å KOMME FRAM TIL TALLET 6000 ER ANTALL KOMMUNER 430 MULTIPLISERT MED 14. </a:t>
            </a:r>
            <a:r>
              <a:rPr lang="nb-NO" sz="1900" b="1" dirty="0" smtClean="0"/>
              <a:t> </a:t>
            </a:r>
            <a:r>
              <a:rPr lang="nb-NO" sz="1900" dirty="0" smtClean="0"/>
              <a:t>DE GLEMTE Å DELE PÅ ANTALL KOMMUNER I HVERT SAMARBEID. GJØR DE DET BLIR RIKTIG SVAR I UNDERKANT AV 1000 INTERKOMMUNALE SAMARBEID.</a:t>
            </a:r>
            <a:endParaRPr lang="nb-NO" sz="19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nb-NO" sz="1900" dirty="0" smtClean="0"/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sz="1900" dirty="0" smtClean="0"/>
              <a:t>     REGNESTYKKET STÅR I RAPPORTEN: OMSTILLING OG UTVIKLING I NORSKE KOMMUNER” FRA 2006.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sz="1900" dirty="0"/>
              <a:t> </a:t>
            </a:r>
            <a:r>
              <a:rPr lang="nb-NO" sz="1900" dirty="0" smtClean="0"/>
              <a:t>   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b-NO" sz="1900" dirty="0" smtClean="0"/>
              <a:t>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ANTALL INTERKOMMUNALE SAMARBEID IRIS-RAPPORT 2013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775" y="1185863"/>
            <a:ext cx="8229600" cy="4841875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I</a:t>
            </a:r>
            <a:r>
              <a:rPr lang="nb-NO" dirty="0" smtClean="0"/>
              <a:t> REGISTRERTE</a:t>
            </a:r>
          </a:p>
          <a:p>
            <a:r>
              <a:rPr lang="nb-NO" dirty="0" smtClean="0"/>
              <a:t>§27           185</a:t>
            </a:r>
          </a:p>
          <a:p>
            <a:r>
              <a:rPr lang="nb-NO" dirty="0" smtClean="0"/>
              <a:t>§28           127</a:t>
            </a:r>
          </a:p>
          <a:p>
            <a:r>
              <a:rPr lang="nb-NO" dirty="0" smtClean="0"/>
              <a:t>IKS           239</a:t>
            </a:r>
          </a:p>
          <a:p>
            <a:r>
              <a:rPr lang="nb-NO" u="sng" dirty="0" smtClean="0"/>
              <a:t>AS-er        199     </a:t>
            </a:r>
            <a:r>
              <a:rPr lang="nb-NO" dirty="0" smtClean="0"/>
              <a:t>(Det store flertallet driver næringsvirksomhet)</a:t>
            </a:r>
          </a:p>
          <a:p>
            <a:r>
              <a:rPr lang="nb-NO" u="sng" dirty="0" smtClean="0"/>
              <a:t>SUM         750</a:t>
            </a: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II</a:t>
            </a:r>
            <a:r>
              <a:rPr lang="nb-NO" dirty="0" smtClean="0"/>
              <a:t> ANSLAG IKKE REGISTRERTE  §27/28 SAMARBEID: CA 100 </a:t>
            </a:r>
          </a:p>
          <a:p>
            <a:pPr marL="0" indent="0">
              <a:buNone/>
            </a:pPr>
            <a:r>
              <a:rPr lang="nb-NO" b="1" dirty="0" smtClean="0"/>
              <a:t>III</a:t>
            </a:r>
            <a:r>
              <a:rPr lang="nb-NO" dirty="0" smtClean="0"/>
              <a:t> ANSLÅR PÅ USIKKERT GRUNNLAG AT DET I TILLEGG ER CA 425 AVTALEBASERTE SAMARBEID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FORMELL DEFINISJON  </a:t>
            </a:r>
            <a:r>
              <a:rPr lang="nb-NO" b="1" dirty="0" smtClean="0"/>
              <a:t>800/900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  <a:r>
              <a:rPr lang="nb-NO" b="1" dirty="0" smtClean="0"/>
              <a:t>VID DEFINISJON  1200/1300</a:t>
            </a:r>
          </a:p>
          <a:p>
            <a:pPr marL="0" indent="0">
              <a:buNone/>
            </a:pPr>
            <a:r>
              <a:rPr lang="nb-NO" dirty="0" smtClean="0"/>
              <a:t> 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REDIGERES I TOPP-/BUNNTEKST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219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KOMMUNALE UTGIFTER OG ANDRE FORHOLD I INTERKOMMUNALE SAMARBEID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775" y="1330037"/>
            <a:ext cx="8229600" cy="469770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KOMMUNENE:</a:t>
            </a:r>
            <a:endParaRPr lang="nb-NO" dirty="0"/>
          </a:p>
          <a:p>
            <a:r>
              <a:rPr lang="nb-NO" dirty="0" smtClean="0"/>
              <a:t>BRUKER MELLOM 5-8 PST AV SINE UTGIFTER I INTERKOMMUNALE SAMARBEID.</a:t>
            </a:r>
          </a:p>
          <a:p>
            <a:r>
              <a:rPr lang="nb-NO" dirty="0" smtClean="0"/>
              <a:t>GJENNOMSNITTLIG 6 KOMMUNER I HVERT SAMARBEID.  </a:t>
            </a:r>
          </a:p>
          <a:p>
            <a:r>
              <a:rPr lang="nb-NO" dirty="0" smtClean="0"/>
              <a:t>KOMMUNENE DELTAR GJENNOMSNITTLIG I 13 INTERKOMMUNALE SAMARBEID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BIDRAR POSITIVT TIL EFFEKTIVITET OG UTVIKLING I KOMMUNALE TJENESTER –</a:t>
            </a:r>
          </a:p>
          <a:p>
            <a:pPr marL="0" indent="0">
              <a:buNone/>
            </a:pPr>
            <a:r>
              <a:rPr lang="nb-NO" b="1" dirty="0" smtClean="0"/>
              <a:t>ER EN HOVEDÅRSAK TIL AT DET IKKE ER ØKONOMISKE  OG KVALITETSMESSIGE </a:t>
            </a:r>
            <a:r>
              <a:rPr lang="nb-NO" b="1" dirty="0"/>
              <a:t>G</a:t>
            </a:r>
            <a:r>
              <a:rPr lang="nb-NO" b="1" dirty="0" smtClean="0"/>
              <a:t>EVINSTER VED SAMMENSLÅING AV KOMMUNER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E5D9C-BAF0-4FF6-A14D-A991298864CE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REDIGERES I TOPP-/BUNNTEKST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283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REKRUTTERING OG KOMPETANSE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775" y="1025236"/>
            <a:ext cx="8229600" cy="4655127"/>
          </a:xfrm>
        </p:spPr>
        <p:txBody>
          <a:bodyPr/>
          <a:lstStyle/>
          <a:p>
            <a:r>
              <a:rPr lang="nb-NO" dirty="0" smtClean="0"/>
              <a:t>KOMPETANSENIVÅET I KOMMUNENE ER HØYT CA.40 PST. UTDANNING PÅ HØGSKOLE/UNIVERSITETSNIVÅ</a:t>
            </a:r>
          </a:p>
          <a:p>
            <a:r>
              <a:rPr lang="nb-NO" dirty="0" smtClean="0"/>
              <a:t>INGEN SYSTEMATISK FORSKJELL ETTER KOMMUNESTØRRELSE</a:t>
            </a:r>
          </a:p>
          <a:p>
            <a:r>
              <a:rPr lang="nb-NO" dirty="0" smtClean="0"/>
              <a:t>KONKURRANSEN OM ARBEIDSKRAFTEN I REGIONEN KOMMUNEN LIGGER MEST AVGJØRENDE FOR REKRUTTTERINGSPROBLEMER OG KOMPETANSE</a:t>
            </a:r>
          </a:p>
          <a:p>
            <a:r>
              <a:rPr lang="nb-NO" dirty="0" smtClean="0"/>
              <a:t>MANGEL PÅ INGENIØRER (40 PST AV KOMMUNENE), SYKEPLEIERE (1/3 DEL AV KOMMUNENE), FAGLÆRTE I PLEIE OG OMSORG (1/4 DEL AV KOMMUNENE)</a:t>
            </a:r>
          </a:p>
          <a:p>
            <a:r>
              <a:rPr lang="nb-NO" dirty="0" smtClean="0"/>
              <a:t>STØRST MANGEL PÅ INGENIØRER, BARNEHAGEPEDAGOGER OG SYKEPLEIERE I DE SENTRALE KOMMUNER.</a:t>
            </a:r>
          </a:p>
          <a:p>
            <a:pPr marL="0" indent="0">
              <a:buNone/>
            </a:pPr>
            <a:r>
              <a:rPr lang="nb-NO" dirty="0" smtClean="0"/>
              <a:t> KILDE: Bakkevig, Steen Jensen og Moland. Kompetanse i kommunene. </a:t>
            </a:r>
            <a:r>
              <a:rPr lang="nb-NO" dirty="0" err="1" smtClean="0"/>
              <a:t>Fafo</a:t>
            </a:r>
            <a:r>
              <a:rPr lang="nb-NO" dirty="0" smtClean="0"/>
              <a:t>-rapport 2013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E5D9C-BAF0-4FF6-A14D-A991298864CE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83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STØRRE KOMMUNER GIR IKKE LAVERE KOSTNADER TIL KOMMUNALE TJENESTER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KOMMUNEN DRIVER I HOVEDSAK MED TJENESTEYTING. INNENFOR SLIKE VIRKSOMHETER IKKE  STORDRIFTSFORDELER SLIK DET ER FOR VAREPRODUKSJON</a:t>
            </a:r>
          </a:p>
          <a:p>
            <a:r>
              <a:rPr lang="nb-NO" dirty="0" smtClean="0"/>
              <a:t>HOVEDÅRSAK TIL AT DET KOSTER MERE I Å YTE TJENSTER I MINDRE KOMMUNER SKYLDES AT: (1)BEFOLKNINGEN BOR SPREDT OG (2)VANSKELIGERE Å OPPNÅ FULL KAPASITETSUTNYTTELSE F.EKS. I SKOLER, BARNEHAGER, HELSESTASJONER OL.</a:t>
            </a:r>
          </a:p>
          <a:p>
            <a:r>
              <a:rPr lang="nb-NO" dirty="0" smtClean="0"/>
              <a:t>STORDRIFTSFORDELER OG SPESIALISERTE TJENESTER SOM KREVER STØRRE BEFOLKNINGSUNDERLAG KAN IVARETAS GJENNOM INTERKOMMUNALT SAMARBEID.</a:t>
            </a:r>
          </a:p>
          <a:p>
            <a:pPr marL="0" indent="0">
              <a:buNone/>
            </a:pPr>
            <a:r>
              <a:rPr lang="nb-NO" b="1" dirty="0" smtClean="0"/>
              <a:t>DERFOR FORVENTES IKKE AT STØRRE KOMMUNER GIR LAVERE KOSTNADER TIL KOMMUNALE TJENESTER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E5D9C-BAF0-4FF6-A14D-A991298864CE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20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775" y="124690"/>
            <a:ext cx="8229600" cy="1224685"/>
          </a:xfrm>
        </p:spPr>
        <p:txBody>
          <a:bodyPr/>
          <a:lstStyle/>
          <a:p>
            <a:r>
              <a:rPr lang="nb-NO" dirty="0" smtClean="0"/>
              <a:t>KOMMUNENES INNTEKTSSYSTEM LØFTER INNTEKTSNIVÅET  FOR KOMMUNER MED LAVE SKATTEINNTEKTER OG HØYT UTGIFTSBEHOV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NÆR SAMENHENG MELLOM INNTEKTEUTVIKLING OG KOMMUNENS BEFOLNINGSUTVIKLING OG FORDELTING PÅ ALDERSGRUPPER</a:t>
            </a:r>
          </a:p>
          <a:p>
            <a:pPr marL="457200" indent="-457200">
              <a:buFont typeface="+mj-lt"/>
              <a:buAutoNum type="arabicPeriod"/>
            </a:pPr>
            <a:endParaRPr lang="nb-NO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KOMMUNENES </a:t>
            </a:r>
            <a:r>
              <a:rPr lang="nb-NO" sz="1800" dirty="0"/>
              <a:t>INNTEKTER STYRES </a:t>
            </a:r>
            <a:r>
              <a:rPr lang="nb-NO" sz="1800" dirty="0" smtClean="0"/>
              <a:t>DERFOR AV UTGIFTSBEHOVET </a:t>
            </a:r>
            <a:r>
              <a:rPr lang="nb-NO" sz="1800" dirty="0"/>
              <a:t>I </a:t>
            </a:r>
            <a:r>
              <a:rPr lang="nb-NO" sz="1800" dirty="0" smtClean="0"/>
              <a:t>KOMMUNENE </a:t>
            </a:r>
          </a:p>
          <a:p>
            <a:pPr marL="457200" indent="-457200">
              <a:buFont typeface="+mj-lt"/>
              <a:buAutoNum type="arabicPeriod"/>
            </a:pPr>
            <a:endParaRPr lang="nb-NO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1800" dirty="0" smtClean="0"/>
              <a:t>ALLE KOMMUNER </a:t>
            </a:r>
            <a:r>
              <a:rPr lang="nb-NO" sz="1800" dirty="0"/>
              <a:t> </a:t>
            </a:r>
            <a:r>
              <a:rPr lang="nb-NO" sz="1800" dirty="0" smtClean="0"/>
              <a:t>HEVES TIL ET MININIMUM SKATTEINNTEKTSNIVÅ </a:t>
            </a:r>
            <a:r>
              <a:rPr lang="nb-NO" sz="1800" dirty="0"/>
              <a:t> </a:t>
            </a:r>
            <a:r>
              <a:rPr lang="nb-NO" sz="1800" dirty="0" smtClean="0"/>
              <a:t>PÅ VEL</a:t>
            </a:r>
            <a:r>
              <a:rPr lang="nb-NO" sz="1800" dirty="0"/>
              <a:t> </a:t>
            </a:r>
            <a:r>
              <a:rPr lang="nb-NO" sz="1800" dirty="0" smtClean="0"/>
              <a:t>92 PST AV GJENNOMSNITTET. KOMMUNER MED SKATTEINNTEKTSNIVÅ OVER 9O PST AV LANDSGJENNOMSNITTET BEHOLDER 40 PST AV MERSKATTEINNTEKTENE </a:t>
            </a:r>
          </a:p>
          <a:p>
            <a:pPr marL="457200" indent="-457200">
              <a:buFont typeface="+mj-lt"/>
              <a:buAutoNum type="arabicPeriod"/>
            </a:pPr>
            <a:endParaRPr lang="nb-NO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1800" dirty="0"/>
              <a:t>KOMMUNER MED SKATTEINNTEKTSNIVÅ UNDER 90 PST AV LANDSGJENNOMNSNITTET (CA ¾ DELER) ER INNTEKTSNIVÅET BESTEMT AV BEFOLKNINGENS STØRRELSE OG FORDELING PÅ ALDERSKLASSER</a:t>
            </a:r>
            <a:r>
              <a:rPr lang="nb-NO" sz="1800" dirty="0" smtClean="0"/>
              <a:t>.</a:t>
            </a:r>
          </a:p>
          <a:p>
            <a:pPr marL="0" indent="0">
              <a:buNone/>
            </a:pPr>
            <a:endParaRPr lang="nb-NO" sz="20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E5D9C-BAF0-4FF6-A14D-A991298864CE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34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ÅRSVERK I OFFENTLIG FORVALTNING. PROSENTANDEL AV TOTALE ÅRSVERK I NORGE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E5D9C-BAF0-4FF6-A14D-A991298864CE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5863"/>
            <a:ext cx="8839200" cy="47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74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775" y="387927"/>
            <a:ext cx="8229600" cy="609600"/>
          </a:xfrm>
        </p:spPr>
        <p:txBody>
          <a:bodyPr/>
          <a:lstStyle/>
          <a:p>
            <a:r>
              <a:rPr lang="nb-NO" dirty="0" smtClean="0"/>
              <a:t>VIRKNINGER STØRRE KOMMUNER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775" y="997527"/>
            <a:ext cx="8229600" cy="4558146"/>
          </a:xfrm>
        </p:spPr>
        <p:txBody>
          <a:bodyPr/>
          <a:lstStyle/>
          <a:p>
            <a:r>
              <a:rPr lang="nb-NO" sz="1600" dirty="0" smtClean="0"/>
              <a:t>UTGIFTER–INGEN  FORSKJELL</a:t>
            </a:r>
          </a:p>
          <a:p>
            <a:r>
              <a:rPr lang="nb-NO" sz="1600" dirty="0" smtClean="0"/>
              <a:t>INNBYGGERNES TILFREDSHET MED  VIKTIGSTE KOMMUNALE TJENESTER ER HØYEST I SMÅ KOMMUNER</a:t>
            </a:r>
          </a:p>
          <a:p>
            <a:r>
              <a:rPr lang="nb-NO" sz="1600" dirty="0" smtClean="0"/>
              <a:t>REKRUTTERING/KOMPETANSE – KOMMUNESTØRRELSE BETYR LITE.</a:t>
            </a:r>
          </a:p>
          <a:p>
            <a:r>
              <a:rPr lang="nb-NO" sz="1600" dirty="0" smtClean="0"/>
              <a:t>STØRRE FAGMILJØER, MEN IKKE FLERE FAGFOLK</a:t>
            </a:r>
          </a:p>
          <a:p>
            <a:r>
              <a:rPr lang="nb-NO" sz="1600" dirty="0" smtClean="0"/>
              <a:t>HELHETSTENKNING – SMÅ KOMMUNER HAR LETTERE  Å SE PÅ TVERS AV SEKTORER</a:t>
            </a:r>
          </a:p>
          <a:p>
            <a:r>
              <a:rPr lang="nb-NO" sz="1600" dirty="0" smtClean="0"/>
              <a:t>INNBYGGERNES INNVIRKNING OG INNFLYTELSE PÅ KOMMUNALE TJENESTER OG AKTIVITET STØRST I SMÅ KOMMUNER OG SYNKER MED ØKENDE KOMMUNESTØRRELSE.</a:t>
            </a:r>
          </a:p>
          <a:p>
            <a:r>
              <a:rPr lang="nb-NO" sz="1600" dirty="0" smtClean="0"/>
              <a:t>FÆRRE FOLKEVALGTE – SVEKKET INNFLYTELSE «MENIGE» POLITIKERE </a:t>
            </a:r>
          </a:p>
          <a:p>
            <a:r>
              <a:rPr lang="nb-NO" sz="1600" dirty="0" smtClean="0"/>
              <a:t>STØRRE OG STERKERE ADMINISTRASJONER</a:t>
            </a:r>
          </a:p>
          <a:p>
            <a:r>
              <a:rPr lang="nb-NO" sz="1600" dirty="0" smtClean="0"/>
              <a:t>SENTRALSTYRING- STORE OG MEST MULIG LIKE KOMMUNER ER LETTERE Å STYRE FRA DEPARTEMENT OG DIREKTORATER</a:t>
            </a:r>
          </a:p>
          <a:p>
            <a:r>
              <a:rPr lang="nb-NO" sz="1600" dirty="0" smtClean="0"/>
              <a:t>KONKURRANSEUTSETTING/MARKEDSLØSNINGER – STORE KOMMUNER GIR STØRST MULIGHETER FOR MARKEDSLØSNINGER OG KONKURRANSEUTSETTING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45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775" y="914401"/>
            <a:ext cx="8229600" cy="5113338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MULIGHETEN FOR SMÅ KOMMUNER (MÅLT ETTER FOLKETALL) ER I STØRST GRAD TIL STEDE I DISTRIKTENE. FORTRINNENE VED SMÅ KOMMUNER ER EN SÆRLIG KVALITET TILGJENGELIG FOR DISTRIKTENE.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SATSING PÅ STØRRE KOMMUNER SÆRLIG NEGATIVT FOR DISTRIKTENE.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VIRKNINGER I BEFOLKNINGSTETTE OMRÅDER MERE USIKKER.   MEN INNBYGGERNES MEDVIRKNING OG INNFLYTELSE REDUSERES OG TILFREDSHETEN MED DE VIKTIGSTE KOMMUNALE TJENESTER SVEKKES I MANGE KOMMUNER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21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775" y="380855"/>
            <a:ext cx="8229600" cy="1835871"/>
          </a:xfrm>
        </p:spPr>
        <p:txBody>
          <a:bodyPr/>
          <a:lstStyle/>
          <a:p>
            <a:r>
              <a:rPr lang="nb-NO" sz="3200" dirty="0" smtClean="0"/>
              <a:t>INNBYGGERNES DELTAGELSE OG  MEDVIRKNING I STYRING AV KOMMUNEN ER BEDRE OG STØRRE I SMÅ KOMMUNER ENN STØRRE KOMMUNER</a:t>
            </a:r>
            <a:endParaRPr lang="nb-NO" sz="32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BF143-B05C-47DC-93A5-FCB7B100AB90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15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1066" y="-152398"/>
            <a:ext cx="8768483" cy="1025234"/>
          </a:xfrm>
        </p:spPr>
        <p:txBody>
          <a:bodyPr/>
          <a:lstStyle/>
          <a:p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775" y="1191491"/>
            <a:ext cx="8229600" cy="5053735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/>
              <a:t>INNBYGGERNES TILFREDSHET MED DE VIKTIGSTE KOMMUNALE TJENESTER ER HØYEST I DE SMÅ KOMMUNENE OG SYNKER MED ØKENDE </a:t>
            </a:r>
            <a:r>
              <a:rPr lang="nb-NO" sz="2400" b="1" dirty="0" smtClean="0"/>
              <a:t>STØRRELSE.</a:t>
            </a:r>
          </a:p>
          <a:p>
            <a:pPr marL="0" indent="0">
              <a:buNone/>
            </a:pPr>
            <a:r>
              <a:rPr lang="nb-NO" sz="2400" b="1" dirty="0" smtClean="0"/>
              <a:t>DETTE GJELDER TJENESTENE </a:t>
            </a:r>
            <a:r>
              <a:rPr lang="nb-NO" sz="2400" b="1" dirty="0"/>
              <a:t>PLEIE OG OMSORG, HELSE OG SOSIALTJENESTER OG </a:t>
            </a:r>
            <a:r>
              <a:rPr lang="nb-NO" sz="2400" b="1" dirty="0" smtClean="0"/>
              <a:t>OPPVEKST/GRUNNSKOLE. NÆRMERE 80 PROSENT AV KOMMUNENES UTGIFTER GÅR TIL DISSE TJENESTENE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 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E5D9C-BAF0-4FF6-A14D-A991298864C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49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24691"/>
            <a:ext cx="8229600" cy="831273"/>
          </a:xfrm>
        </p:spPr>
        <p:txBody>
          <a:bodyPr>
            <a:normAutofit/>
          </a:bodyPr>
          <a:lstStyle/>
          <a:p>
            <a:r>
              <a:rPr lang="nb-NO" dirty="0" smtClean="0"/>
              <a:t>GJENNOMSNITTSSKÅR BARNEHAGE, SFO, GRUNNSKOLE, BARNEVERN OG SYKEHJEM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392022"/>
              </p:ext>
            </p:extLst>
          </p:nvPr>
        </p:nvGraphicFramePr>
        <p:xfrm>
          <a:off x="457200" y="955964"/>
          <a:ext cx="8229600" cy="516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46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193965"/>
            <a:ext cx="8229600" cy="997526"/>
          </a:xfrm>
        </p:spPr>
        <p:txBody>
          <a:bodyPr>
            <a:noAutofit/>
          </a:bodyPr>
          <a:lstStyle/>
          <a:p>
            <a:r>
              <a:rPr lang="nb-NO" sz="2000" dirty="0" smtClean="0"/>
              <a:t>GJENNOMSNITTSSKÅR HELSESTASJON, OMSORGSBOLIG, HJEMMESYKEPLEIE, SOSIALTJENESTEN OG PLAN OG BYGNING</a:t>
            </a:r>
            <a:endParaRPr lang="nb-NO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21372"/>
              </p:ext>
            </p:extLst>
          </p:nvPr>
        </p:nvGraphicFramePr>
        <p:xfrm>
          <a:off x="457200" y="1302329"/>
          <a:ext cx="8229600" cy="590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79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GJENNOMSNITTSSKÅR FOLKEBIBLIOTEK, KOLLEKTIVTRANSPORT OG BRANNVESEN 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792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6635"/>
          </a:xfrm>
        </p:spPr>
        <p:txBody>
          <a:bodyPr/>
          <a:lstStyle/>
          <a:p>
            <a:r>
              <a:rPr lang="nb-NO" dirty="0" smtClean="0"/>
              <a:t>UTVIKLING NORSK KOMMUNESTRUKTUR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920319"/>
            <a:ext cx="4040188" cy="639762"/>
          </a:xfrm>
        </p:spPr>
        <p:txBody>
          <a:bodyPr/>
          <a:lstStyle/>
          <a:p>
            <a:r>
              <a:rPr lang="nb-NO" dirty="0" smtClean="0"/>
              <a:t>ANTALL KOMMUNER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560081"/>
            <a:ext cx="4040188" cy="4566082"/>
          </a:xfrm>
        </p:spPr>
        <p:txBody>
          <a:bodyPr/>
          <a:lstStyle/>
          <a:p>
            <a:r>
              <a:rPr lang="nb-NO" dirty="0" smtClean="0"/>
              <a:t>1837 392 KOMMUNER</a:t>
            </a:r>
          </a:p>
          <a:p>
            <a:r>
              <a:rPr lang="nb-NO" dirty="0" smtClean="0"/>
              <a:t>1931 747 KOMMUNER</a:t>
            </a:r>
          </a:p>
          <a:p>
            <a:r>
              <a:rPr lang="nb-NO" dirty="0" smtClean="0"/>
              <a:t>1964 454 KOMMUNER</a:t>
            </a:r>
          </a:p>
          <a:p>
            <a:r>
              <a:rPr lang="nb-NO" dirty="0" smtClean="0"/>
              <a:t>2014 428 KOMMUNER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1964-2014</a:t>
            </a:r>
          </a:p>
          <a:p>
            <a:pPr marL="0" indent="0">
              <a:buNone/>
            </a:pPr>
            <a:r>
              <a:rPr lang="nb-NO" dirty="0" smtClean="0"/>
              <a:t>37 KOMMUNER NEDLAGT</a:t>
            </a:r>
          </a:p>
          <a:p>
            <a:pPr marL="0" indent="0">
              <a:buNone/>
            </a:pPr>
            <a:r>
              <a:rPr lang="nb-NO" dirty="0" smtClean="0"/>
              <a:t>11 NYE KOMMUNER</a:t>
            </a:r>
          </a:p>
          <a:p>
            <a:pPr marL="0" indent="0">
              <a:buNone/>
            </a:pPr>
            <a:r>
              <a:rPr lang="nb-NO" dirty="0" smtClean="0"/>
              <a:t>32 KOMMUNER MED VESENTLIGE GRENSEENDRINGER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920319"/>
            <a:ext cx="4041775" cy="639762"/>
          </a:xfrm>
        </p:spPr>
        <p:txBody>
          <a:bodyPr/>
          <a:lstStyle/>
          <a:p>
            <a:r>
              <a:rPr lang="nb-NO" dirty="0" smtClean="0"/>
              <a:t>GJENNOMSNITTLIG ANTALL INNBYGGERE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73647"/>
            <a:ext cx="4041775" cy="4552516"/>
          </a:xfrm>
        </p:spPr>
        <p:txBody>
          <a:bodyPr/>
          <a:lstStyle/>
          <a:p>
            <a:r>
              <a:rPr lang="nb-NO" dirty="0" smtClean="0"/>
              <a:t>3100</a:t>
            </a:r>
          </a:p>
          <a:p>
            <a:r>
              <a:rPr lang="nb-NO" dirty="0" smtClean="0"/>
              <a:t>3800</a:t>
            </a:r>
          </a:p>
          <a:p>
            <a:r>
              <a:rPr lang="nb-NO" dirty="0" smtClean="0"/>
              <a:t>8100</a:t>
            </a:r>
          </a:p>
          <a:p>
            <a:r>
              <a:rPr lang="nb-NO" dirty="0" smtClean="0"/>
              <a:t>12000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TILSAMMEN 80 KOMMUNER VESENTLIG ENDRET ETTER 1964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5EF0A2-ACA8-4CC7-A4F7-4189E50CFF25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REDIGERES I TOPP-/BUNNTEKST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529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775" y="96982"/>
            <a:ext cx="8229600" cy="1088881"/>
          </a:xfrm>
        </p:spPr>
        <p:txBody>
          <a:bodyPr/>
          <a:lstStyle/>
          <a:p>
            <a:r>
              <a:rPr lang="nb-NO" sz="1800" dirty="0" smtClean="0"/>
              <a:t>KOMMUNESTØRRELSE </a:t>
            </a:r>
            <a:r>
              <a:rPr lang="nb-NO" sz="1800" dirty="0"/>
              <a:t>I EU LANDENE OG ISLAND, NORGE OG </a:t>
            </a:r>
            <a:r>
              <a:rPr lang="nb-NO" sz="1800" dirty="0" smtClean="0"/>
              <a:t>SVEITS. </a:t>
            </a:r>
            <a:r>
              <a:rPr lang="nb-NO" dirty="0"/>
              <a:t/>
            </a:r>
            <a:br>
              <a:rPr lang="nb-NO" dirty="0"/>
            </a:br>
            <a:r>
              <a:rPr lang="nb-NO" sz="2000" dirty="0" smtClean="0"/>
              <a:t>2008.</a:t>
            </a:r>
            <a:r>
              <a:rPr lang="nb-NO" dirty="0"/>
              <a:t> </a:t>
            </a:r>
            <a:r>
              <a:rPr lang="nb-NO" dirty="0" smtClean="0"/>
              <a:t> </a:t>
            </a:r>
            <a:r>
              <a:rPr lang="nb-NO" sz="1800" dirty="0" smtClean="0"/>
              <a:t>Gjennomsnittlig  antall innbyggere per kommune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E5D9C-BAF0-4FF6-A14D-A991298864CE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REDIGERES I TOPP-/BUNNTEKST</a:t>
            </a:r>
            <a:endParaRPr lang="nb-NO" dirty="0"/>
          </a:p>
        </p:txBody>
      </p:sp>
      <p:pic>
        <p:nvPicPr>
          <p:cNvPr id="6" name="Plassholder for innhold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455" y="858983"/>
            <a:ext cx="6830290" cy="538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930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Kommuner i europeiske land etter folketall og areal</a:t>
            </a:r>
            <a:br>
              <a:rPr lang="nb-NO" dirty="0" smtClean="0"/>
            </a:br>
            <a:r>
              <a:rPr lang="nb-NO" dirty="0" smtClean="0"/>
              <a:t>Kilde: Eurostat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E5D9C-BAF0-4FF6-A14D-A991298864CE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REDIGERES I TOPP-/BUNNTEKST</a:t>
            </a:r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8" y="1662545"/>
            <a:ext cx="7043147" cy="372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30011"/>
      </p:ext>
    </p:extLst>
  </p:cSld>
  <p:clrMapOvr>
    <a:masterClrMapping/>
  </p:clrMapOvr>
</p:sld>
</file>

<file path=ppt/theme/theme1.xml><?xml version="1.0" encoding="utf-8"?>
<a:theme xmlns:a="http://schemas.openxmlformats.org/drawingml/2006/main" name="HiHm_powerpointmal_2003">
  <a:themeElements>
    <a:clrScheme name="HiHm_powerpointmal_2003 1">
      <a:dk1>
        <a:srgbClr val="000000"/>
      </a:dk1>
      <a:lt1>
        <a:srgbClr val="FFFFFF"/>
      </a:lt1>
      <a:dk2>
        <a:srgbClr val="000000"/>
      </a:dk2>
      <a:lt2>
        <a:srgbClr val="68676C"/>
      </a:lt2>
      <a:accent1>
        <a:srgbClr val="65C4D9"/>
      </a:accent1>
      <a:accent2>
        <a:srgbClr val="DD4814"/>
      </a:accent2>
      <a:accent3>
        <a:srgbClr val="FFFFFF"/>
      </a:accent3>
      <a:accent4>
        <a:srgbClr val="000000"/>
      </a:accent4>
      <a:accent5>
        <a:srgbClr val="B8DEE9"/>
      </a:accent5>
      <a:accent6>
        <a:srgbClr val="C84011"/>
      </a:accent6>
      <a:hlink>
        <a:srgbClr val="FFE55D"/>
      </a:hlink>
      <a:folHlink>
        <a:srgbClr val="68676C"/>
      </a:folHlink>
    </a:clrScheme>
    <a:fontScheme name="HiHm_powerpointmal_2003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HiHm_powerpointmal_2003 1">
        <a:dk1>
          <a:srgbClr val="000000"/>
        </a:dk1>
        <a:lt1>
          <a:srgbClr val="FFFFFF"/>
        </a:lt1>
        <a:dk2>
          <a:srgbClr val="000000"/>
        </a:dk2>
        <a:lt2>
          <a:srgbClr val="68676C"/>
        </a:lt2>
        <a:accent1>
          <a:srgbClr val="65C4D9"/>
        </a:accent1>
        <a:accent2>
          <a:srgbClr val="DD4814"/>
        </a:accent2>
        <a:accent3>
          <a:srgbClr val="FFFFFF"/>
        </a:accent3>
        <a:accent4>
          <a:srgbClr val="000000"/>
        </a:accent4>
        <a:accent5>
          <a:srgbClr val="B8DEE9"/>
        </a:accent5>
        <a:accent6>
          <a:srgbClr val="C84011"/>
        </a:accent6>
        <a:hlink>
          <a:srgbClr val="FFE55D"/>
        </a:hlink>
        <a:folHlink>
          <a:srgbClr val="6867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ysbilde Gul">
  <a:themeElements>
    <a:clrScheme name="Lysbilde Gul 1">
      <a:dk1>
        <a:srgbClr val="000000"/>
      </a:dk1>
      <a:lt1>
        <a:srgbClr val="FFFFFF"/>
      </a:lt1>
      <a:dk2>
        <a:srgbClr val="000000"/>
      </a:dk2>
      <a:lt2>
        <a:srgbClr val="68676C"/>
      </a:lt2>
      <a:accent1>
        <a:srgbClr val="FFE55D"/>
      </a:accent1>
      <a:accent2>
        <a:srgbClr val="DD4814"/>
      </a:accent2>
      <a:accent3>
        <a:srgbClr val="FFFFFF"/>
      </a:accent3>
      <a:accent4>
        <a:srgbClr val="000000"/>
      </a:accent4>
      <a:accent5>
        <a:srgbClr val="FFF0B6"/>
      </a:accent5>
      <a:accent6>
        <a:srgbClr val="C84011"/>
      </a:accent6>
      <a:hlink>
        <a:srgbClr val="65C4D9"/>
      </a:hlink>
      <a:folHlink>
        <a:srgbClr val="68676C"/>
      </a:folHlink>
    </a:clrScheme>
    <a:fontScheme name="Lysbilde Gu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Lysbilde Gul 1">
        <a:dk1>
          <a:srgbClr val="000000"/>
        </a:dk1>
        <a:lt1>
          <a:srgbClr val="FFFFFF"/>
        </a:lt1>
        <a:dk2>
          <a:srgbClr val="000000"/>
        </a:dk2>
        <a:lt2>
          <a:srgbClr val="68676C"/>
        </a:lt2>
        <a:accent1>
          <a:srgbClr val="FFE55D"/>
        </a:accent1>
        <a:accent2>
          <a:srgbClr val="DD4814"/>
        </a:accent2>
        <a:accent3>
          <a:srgbClr val="FFFFFF"/>
        </a:accent3>
        <a:accent4>
          <a:srgbClr val="000000"/>
        </a:accent4>
        <a:accent5>
          <a:srgbClr val="FFF0B6"/>
        </a:accent5>
        <a:accent6>
          <a:srgbClr val="C84011"/>
        </a:accent6>
        <a:hlink>
          <a:srgbClr val="65C4D9"/>
        </a:hlink>
        <a:folHlink>
          <a:srgbClr val="6867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ysbilde Rød">
  <a:themeElements>
    <a:clrScheme name="Lysbilde Rød 1">
      <a:dk1>
        <a:srgbClr val="000000"/>
      </a:dk1>
      <a:lt1>
        <a:srgbClr val="FFFFFF"/>
      </a:lt1>
      <a:dk2>
        <a:srgbClr val="000000"/>
      </a:dk2>
      <a:lt2>
        <a:srgbClr val="68676C"/>
      </a:lt2>
      <a:accent1>
        <a:srgbClr val="DD4814"/>
      </a:accent1>
      <a:accent2>
        <a:srgbClr val="65C4D9"/>
      </a:accent2>
      <a:accent3>
        <a:srgbClr val="FFFFFF"/>
      </a:accent3>
      <a:accent4>
        <a:srgbClr val="000000"/>
      </a:accent4>
      <a:accent5>
        <a:srgbClr val="EBB1AA"/>
      </a:accent5>
      <a:accent6>
        <a:srgbClr val="5BB1C4"/>
      </a:accent6>
      <a:hlink>
        <a:srgbClr val="FFE55D"/>
      </a:hlink>
      <a:folHlink>
        <a:srgbClr val="68676C"/>
      </a:folHlink>
    </a:clrScheme>
    <a:fontScheme name="Lysbilde Rød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Lysbilde Rød 1">
        <a:dk1>
          <a:srgbClr val="000000"/>
        </a:dk1>
        <a:lt1>
          <a:srgbClr val="FFFFFF"/>
        </a:lt1>
        <a:dk2>
          <a:srgbClr val="000000"/>
        </a:dk2>
        <a:lt2>
          <a:srgbClr val="68676C"/>
        </a:lt2>
        <a:accent1>
          <a:srgbClr val="DD4814"/>
        </a:accent1>
        <a:accent2>
          <a:srgbClr val="65C4D9"/>
        </a:accent2>
        <a:accent3>
          <a:srgbClr val="FFFFFF"/>
        </a:accent3>
        <a:accent4>
          <a:srgbClr val="000000"/>
        </a:accent4>
        <a:accent5>
          <a:srgbClr val="EBB1AA"/>
        </a:accent5>
        <a:accent6>
          <a:srgbClr val="5BB1C4"/>
        </a:accent6>
        <a:hlink>
          <a:srgbClr val="FFE55D"/>
        </a:hlink>
        <a:folHlink>
          <a:srgbClr val="6867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tellysbilde Rød">
  <a:themeElements>
    <a:clrScheme name="Tittellysbilde Rød 1">
      <a:dk1>
        <a:srgbClr val="000000"/>
      </a:dk1>
      <a:lt1>
        <a:srgbClr val="FFFFFF"/>
      </a:lt1>
      <a:dk2>
        <a:srgbClr val="000000"/>
      </a:dk2>
      <a:lt2>
        <a:srgbClr val="68676C"/>
      </a:lt2>
      <a:accent1>
        <a:srgbClr val="DD4814"/>
      </a:accent1>
      <a:accent2>
        <a:srgbClr val="65C4D9"/>
      </a:accent2>
      <a:accent3>
        <a:srgbClr val="FFFFFF"/>
      </a:accent3>
      <a:accent4>
        <a:srgbClr val="000000"/>
      </a:accent4>
      <a:accent5>
        <a:srgbClr val="EBB1AA"/>
      </a:accent5>
      <a:accent6>
        <a:srgbClr val="5BB1C4"/>
      </a:accent6>
      <a:hlink>
        <a:srgbClr val="FFE55D"/>
      </a:hlink>
      <a:folHlink>
        <a:srgbClr val="68676C"/>
      </a:folHlink>
    </a:clrScheme>
    <a:fontScheme name="Tittellysbilde Rø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Tittellysbilde Rød 1">
        <a:dk1>
          <a:srgbClr val="000000"/>
        </a:dk1>
        <a:lt1>
          <a:srgbClr val="FFFFFF"/>
        </a:lt1>
        <a:dk2>
          <a:srgbClr val="000000"/>
        </a:dk2>
        <a:lt2>
          <a:srgbClr val="68676C"/>
        </a:lt2>
        <a:accent1>
          <a:srgbClr val="DD4814"/>
        </a:accent1>
        <a:accent2>
          <a:srgbClr val="65C4D9"/>
        </a:accent2>
        <a:accent3>
          <a:srgbClr val="FFFFFF"/>
        </a:accent3>
        <a:accent4>
          <a:srgbClr val="000000"/>
        </a:accent4>
        <a:accent5>
          <a:srgbClr val="EBB1AA"/>
        </a:accent5>
        <a:accent6>
          <a:srgbClr val="5BB1C4"/>
        </a:accent6>
        <a:hlink>
          <a:srgbClr val="FFE55D"/>
        </a:hlink>
        <a:folHlink>
          <a:srgbClr val="6867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tellysbilde Gul">
  <a:themeElements>
    <a:clrScheme name="Tittellysbilde Gul 1">
      <a:dk1>
        <a:srgbClr val="000000"/>
      </a:dk1>
      <a:lt1>
        <a:srgbClr val="FFFFFF"/>
      </a:lt1>
      <a:dk2>
        <a:srgbClr val="000000"/>
      </a:dk2>
      <a:lt2>
        <a:srgbClr val="68676C"/>
      </a:lt2>
      <a:accent1>
        <a:srgbClr val="FFE55D"/>
      </a:accent1>
      <a:accent2>
        <a:srgbClr val="DD4814"/>
      </a:accent2>
      <a:accent3>
        <a:srgbClr val="FFFFFF"/>
      </a:accent3>
      <a:accent4>
        <a:srgbClr val="000000"/>
      </a:accent4>
      <a:accent5>
        <a:srgbClr val="FFF0B6"/>
      </a:accent5>
      <a:accent6>
        <a:srgbClr val="C84011"/>
      </a:accent6>
      <a:hlink>
        <a:srgbClr val="65C4D9"/>
      </a:hlink>
      <a:folHlink>
        <a:srgbClr val="68676C"/>
      </a:folHlink>
    </a:clrScheme>
    <a:fontScheme name="Tittellysbilde Gu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Tittellysbilde Gul 1">
        <a:dk1>
          <a:srgbClr val="000000"/>
        </a:dk1>
        <a:lt1>
          <a:srgbClr val="FFFFFF"/>
        </a:lt1>
        <a:dk2>
          <a:srgbClr val="000000"/>
        </a:dk2>
        <a:lt2>
          <a:srgbClr val="68676C"/>
        </a:lt2>
        <a:accent1>
          <a:srgbClr val="FFE55D"/>
        </a:accent1>
        <a:accent2>
          <a:srgbClr val="DD4814"/>
        </a:accent2>
        <a:accent3>
          <a:srgbClr val="FFFFFF"/>
        </a:accent3>
        <a:accent4>
          <a:srgbClr val="000000"/>
        </a:accent4>
        <a:accent5>
          <a:srgbClr val="FFF0B6"/>
        </a:accent5>
        <a:accent6>
          <a:srgbClr val="C84011"/>
        </a:accent6>
        <a:hlink>
          <a:srgbClr val="65C4D9"/>
        </a:hlink>
        <a:folHlink>
          <a:srgbClr val="6867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tellysbilde Turkis">
  <a:themeElements>
    <a:clrScheme name="Tittellysbilde Turkis 1">
      <a:dk1>
        <a:srgbClr val="000000"/>
      </a:dk1>
      <a:lt1>
        <a:srgbClr val="FFFFFF"/>
      </a:lt1>
      <a:dk2>
        <a:srgbClr val="000000"/>
      </a:dk2>
      <a:lt2>
        <a:srgbClr val="68676C"/>
      </a:lt2>
      <a:accent1>
        <a:srgbClr val="65C4D9"/>
      </a:accent1>
      <a:accent2>
        <a:srgbClr val="DD4814"/>
      </a:accent2>
      <a:accent3>
        <a:srgbClr val="FFFFFF"/>
      </a:accent3>
      <a:accent4>
        <a:srgbClr val="000000"/>
      </a:accent4>
      <a:accent5>
        <a:srgbClr val="B8DEE9"/>
      </a:accent5>
      <a:accent6>
        <a:srgbClr val="C84011"/>
      </a:accent6>
      <a:hlink>
        <a:srgbClr val="FFE55D"/>
      </a:hlink>
      <a:folHlink>
        <a:srgbClr val="68676C"/>
      </a:folHlink>
    </a:clrScheme>
    <a:fontScheme name="Tittellysbilde Turki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Tittellysbilde Turkis 1">
        <a:dk1>
          <a:srgbClr val="000000"/>
        </a:dk1>
        <a:lt1>
          <a:srgbClr val="FFFFFF"/>
        </a:lt1>
        <a:dk2>
          <a:srgbClr val="000000"/>
        </a:dk2>
        <a:lt2>
          <a:srgbClr val="68676C"/>
        </a:lt2>
        <a:accent1>
          <a:srgbClr val="65C4D9"/>
        </a:accent1>
        <a:accent2>
          <a:srgbClr val="DD4814"/>
        </a:accent2>
        <a:accent3>
          <a:srgbClr val="FFFFFF"/>
        </a:accent3>
        <a:accent4>
          <a:srgbClr val="000000"/>
        </a:accent4>
        <a:accent5>
          <a:srgbClr val="B8DEE9"/>
        </a:accent5>
        <a:accent6>
          <a:srgbClr val="C84011"/>
        </a:accent6>
        <a:hlink>
          <a:srgbClr val="FFE55D"/>
        </a:hlink>
        <a:folHlink>
          <a:srgbClr val="6867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HiHm_powerpointmal_2003</Template>
  <TotalTime>2334</TotalTime>
  <Words>908</Words>
  <Application>Microsoft Office PowerPoint</Application>
  <PresentationFormat>Skjermfremvisning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HiHm_powerpointmal_2003</vt:lpstr>
      <vt:lpstr>Lysbilde Gul</vt:lpstr>
      <vt:lpstr>Lysbilde Rød</vt:lpstr>
      <vt:lpstr>Tittellysbilde Rød</vt:lpstr>
      <vt:lpstr>Tittellysbilde Gul</vt:lpstr>
      <vt:lpstr>Tittellysbilde Turkis</vt:lpstr>
      <vt:lpstr>FAKTA OG MYTER NORSKE KOMMUNER</vt:lpstr>
      <vt:lpstr>INNBYGGERNES DELTAGELSE OG  MEDVIRKNING I STYRING AV KOMMUNEN ER BEDRE OG STØRRE I SMÅ KOMMUNER ENN STØRRE KOMMUNER</vt:lpstr>
      <vt:lpstr> </vt:lpstr>
      <vt:lpstr>GJENNOMSNITTSSKÅR BARNEHAGE, SFO, GRUNNSKOLE, BARNEVERN OG SYKEHJEM</vt:lpstr>
      <vt:lpstr>GJENNOMSNITTSSKÅR HELSESTASJON, OMSORGSBOLIG, HJEMMESYKEPLEIE, SOSIALTJENESTEN OG PLAN OG BYGNING</vt:lpstr>
      <vt:lpstr>GJENNOMSNITTSSKÅR FOLKEBIBLIOTEK, KOLLEKTIVTRANSPORT OG BRANNVESEN </vt:lpstr>
      <vt:lpstr>UTVIKLING NORSK KOMMUNESTRUKTUR</vt:lpstr>
      <vt:lpstr>KOMMUNESTØRRELSE I EU LANDENE OG ISLAND, NORGE OG SVEITS.  2008.  Gjennomsnittlig  antall innbyggere per kommune</vt:lpstr>
      <vt:lpstr>Kommuner i europeiske land etter folketall og areal Kilde: Eurostat</vt:lpstr>
      <vt:lpstr>PÅSTAND: TUSENVIS AV INTERKOMMUNALE SAMARBEIDSORDNINGER I NORGE</vt:lpstr>
      <vt:lpstr>ANTALL INTERKOMMUNALE SAMARBEID IRIS-RAPPORT 2013</vt:lpstr>
      <vt:lpstr>KOMMUNALE UTGIFTER OG ANDRE FORHOLD I INTERKOMMUNALE SAMARBEID </vt:lpstr>
      <vt:lpstr>REKRUTTERING OG KOMPETANSE</vt:lpstr>
      <vt:lpstr>STØRRE KOMMUNER GIR IKKE LAVERE KOSTNADER TIL KOMMUNALE TJENESTER </vt:lpstr>
      <vt:lpstr>KOMMUNENES INNTEKTSSYSTEM LØFTER INNTEKTSNIVÅET  FOR KOMMUNER MED LAVE SKATTEINNTEKTER OG HØYT UTGIFTSBEHOV</vt:lpstr>
      <vt:lpstr>ÅRSVERK I OFFENTLIG FORVALTNING. PROSENTANDEL AV TOTALE ÅRSVERK I NORGE</vt:lpstr>
      <vt:lpstr>VIRKNINGER STØRRE KOMMUNER</vt:lpstr>
      <vt:lpstr>KONKLUSJON</vt:lpstr>
    </vt:vector>
  </TitlesOfParts>
  <Company>Høgskolen i Hedmark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IT Tjenesten</dc:creator>
  <dc:description>Dev by addpoint.no</dc:description>
  <cp:lastModifiedBy>Haakon Økland</cp:lastModifiedBy>
  <cp:revision>213</cp:revision>
  <cp:lastPrinted>2014-09-18T14:55:10Z</cp:lastPrinted>
  <dcterms:created xsi:type="dcterms:W3CDTF">2008-07-04T08:58:52Z</dcterms:created>
  <dcterms:modified xsi:type="dcterms:W3CDTF">2014-10-03T13:34:59Z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